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8.jpg" ContentType="image/jpg"/>
  <Override PartName="/ppt/media/image19.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7"/>
  </p:notesMasterIdLst>
  <p:sldIdLst>
    <p:sldId id="256" r:id="rId5"/>
    <p:sldId id="257" r:id="rId6"/>
    <p:sldId id="271" r:id="rId7"/>
    <p:sldId id="272" r:id="rId8"/>
    <p:sldId id="273" r:id="rId9"/>
    <p:sldId id="274" r:id="rId10"/>
    <p:sldId id="275" r:id="rId11"/>
    <p:sldId id="260" r:id="rId12"/>
    <p:sldId id="270" r:id="rId13"/>
    <p:sldId id="276" r:id="rId14"/>
    <p:sldId id="278" r:id="rId15"/>
    <p:sldId id="268" r:id="rId16"/>
    <p:sldId id="281" r:id="rId17"/>
    <p:sldId id="282" r:id="rId18"/>
    <p:sldId id="283" r:id="rId19"/>
    <p:sldId id="284" r:id="rId20"/>
    <p:sldId id="285" r:id="rId21"/>
    <p:sldId id="286" r:id="rId22"/>
    <p:sldId id="287" r:id="rId23"/>
    <p:sldId id="288" r:id="rId24"/>
    <p:sldId id="289" r:id="rId25"/>
    <p:sldId id="280" r:id="rId26"/>
    <p:sldId id="290" r:id="rId27"/>
    <p:sldId id="291" r:id="rId28"/>
    <p:sldId id="293" r:id="rId29"/>
    <p:sldId id="292" r:id="rId30"/>
    <p:sldId id="295" r:id="rId31"/>
    <p:sldId id="294" r:id="rId32"/>
    <p:sldId id="296" r:id="rId33"/>
    <p:sldId id="277" r:id="rId34"/>
    <p:sldId id="269" r:id="rId35"/>
    <p:sldId id="27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96" autoAdjust="0"/>
  </p:normalViewPr>
  <p:slideViewPr>
    <p:cSldViewPr snapToGrid="0">
      <p:cViewPr varScale="1">
        <p:scale>
          <a:sx n="78" d="100"/>
          <a:sy n="78" d="100"/>
        </p:scale>
        <p:origin x="850" y="62"/>
      </p:cViewPr>
      <p:guideLst/>
    </p:cSldViewPr>
  </p:slideViewPr>
  <p:outlineViewPr>
    <p:cViewPr>
      <p:scale>
        <a:sx n="33" d="100"/>
        <a:sy n="33" d="100"/>
      </p:scale>
      <p:origin x="0" y="-14539"/>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120FD-FDEB-4917-997D-E44BCF4CCAD3}" type="datetimeFigureOut">
              <a:rPr lang="en-IN" smtClean="0"/>
              <a:t>30-04-2024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C92E96-0BF8-4F9E-9298-36A732A46EF2}" type="slidenum">
              <a:rPr lang="en-IN" smtClean="0"/>
              <a:t>‹#›</a:t>
            </a:fld>
            <a:endParaRPr lang="en-IN"/>
          </a:p>
        </p:txBody>
      </p:sp>
    </p:spTree>
    <p:extLst>
      <p:ext uri="{BB962C8B-B14F-4D97-AF65-F5344CB8AC3E}">
        <p14:creationId xmlns:p14="http://schemas.microsoft.com/office/powerpoint/2010/main" val="3637011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C92E96-0BF8-4F9E-9298-36A732A46EF2}" type="slidenum">
              <a:rPr lang="en-IN" smtClean="0"/>
              <a:t>4</a:t>
            </a:fld>
            <a:endParaRPr lang="en-IN"/>
          </a:p>
        </p:txBody>
      </p:sp>
    </p:spTree>
    <p:extLst>
      <p:ext uri="{BB962C8B-B14F-4D97-AF65-F5344CB8AC3E}">
        <p14:creationId xmlns:p14="http://schemas.microsoft.com/office/powerpoint/2010/main" val="283932624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0A6616-4CEB-4357-A832-1170DD0D99E8}"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ABB041E-0BDB-42D2-9525-E7FBAA5E9C74}" type="slidenum">
              <a:rPr lang="en-IN" smtClean="0"/>
              <a:t>‹#›</a:t>
            </a:fld>
            <a:endParaRPr lang="en-IN"/>
          </a:p>
        </p:txBody>
      </p:sp>
    </p:spTree>
    <p:extLst>
      <p:ext uri="{BB962C8B-B14F-4D97-AF65-F5344CB8AC3E}">
        <p14:creationId xmlns:p14="http://schemas.microsoft.com/office/powerpoint/2010/main" val="52463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0A6616-4CEB-4357-A832-1170DD0D99E8}"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BB041E-0BDB-42D2-9525-E7FBAA5E9C74}" type="slidenum">
              <a:rPr lang="en-IN" smtClean="0"/>
              <a:t>‹#›</a:t>
            </a:fld>
            <a:endParaRPr lang="en-IN"/>
          </a:p>
        </p:txBody>
      </p:sp>
    </p:spTree>
    <p:extLst>
      <p:ext uri="{BB962C8B-B14F-4D97-AF65-F5344CB8AC3E}">
        <p14:creationId xmlns:p14="http://schemas.microsoft.com/office/powerpoint/2010/main" val="1973280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0A6616-4CEB-4357-A832-1170DD0D99E8}"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BB041E-0BDB-42D2-9525-E7FBAA5E9C74}" type="slidenum">
              <a:rPr lang="en-IN" smtClean="0"/>
              <a:t>‹#›</a:t>
            </a:fld>
            <a:endParaRPr lang="en-IN"/>
          </a:p>
        </p:txBody>
      </p:sp>
    </p:spTree>
    <p:extLst>
      <p:ext uri="{BB962C8B-B14F-4D97-AF65-F5344CB8AC3E}">
        <p14:creationId xmlns:p14="http://schemas.microsoft.com/office/powerpoint/2010/main" val="159755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0A6616-4CEB-4357-A832-1170DD0D99E8}"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BB041E-0BDB-42D2-9525-E7FBAA5E9C74}" type="slidenum">
              <a:rPr lang="en-IN" smtClean="0"/>
              <a:t>‹#›</a:t>
            </a:fld>
            <a:endParaRPr lang="en-IN"/>
          </a:p>
        </p:txBody>
      </p:sp>
    </p:spTree>
    <p:extLst>
      <p:ext uri="{BB962C8B-B14F-4D97-AF65-F5344CB8AC3E}">
        <p14:creationId xmlns:p14="http://schemas.microsoft.com/office/powerpoint/2010/main" val="3744099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E0A6616-4CEB-4357-A832-1170DD0D99E8}" type="datetimeFigureOut">
              <a:rPr lang="en-IN" smtClean="0"/>
              <a:t>30-04-2024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ABB041E-0BDB-42D2-9525-E7FBAA5E9C74}" type="slidenum">
              <a:rPr lang="en-IN" smtClean="0"/>
              <a:t>‹#›</a:t>
            </a:fld>
            <a:endParaRPr lang="en-IN"/>
          </a:p>
        </p:txBody>
      </p:sp>
    </p:spTree>
    <p:extLst>
      <p:ext uri="{BB962C8B-B14F-4D97-AF65-F5344CB8AC3E}">
        <p14:creationId xmlns:p14="http://schemas.microsoft.com/office/powerpoint/2010/main" val="187615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0A6616-4CEB-4357-A832-1170DD0D99E8}" type="datetimeFigureOut">
              <a:rPr lang="en-IN" smtClean="0"/>
              <a:t>30-04-2024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BB041E-0BDB-42D2-9525-E7FBAA5E9C74}" type="slidenum">
              <a:rPr lang="en-IN" smtClean="0"/>
              <a:t>‹#›</a:t>
            </a:fld>
            <a:endParaRPr lang="en-IN"/>
          </a:p>
        </p:txBody>
      </p:sp>
    </p:spTree>
    <p:extLst>
      <p:ext uri="{BB962C8B-B14F-4D97-AF65-F5344CB8AC3E}">
        <p14:creationId xmlns:p14="http://schemas.microsoft.com/office/powerpoint/2010/main" val="1137289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0A6616-4CEB-4357-A832-1170DD0D99E8}" type="datetimeFigureOut">
              <a:rPr lang="en-IN" smtClean="0"/>
              <a:t>30-04-2024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BB041E-0BDB-42D2-9525-E7FBAA5E9C74}" type="slidenum">
              <a:rPr lang="en-IN" smtClean="0"/>
              <a:t>‹#›</a:t>
            </a:fld>
            <a:endParaRPr lang="en-IN"/>
          </a:p>
        </p:txBody>
      </p:sp>
    </p:spTree>
    <p:extLst>
      <p:ext uri="{BB962C8B-B14F-4D97-AF65-F5344CB8AC3E}">
        <p14:creationId xmlns:p14="http://schemas.microsoft.com/office/powerpoint/2010/main" val="2442727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0A6616-4CEB-4357-A832-1170DD0D99E8}" type="datetimeFigureOut">
              <a:rPr lang="en-IN" smtClean="0"/>
              <a:t>30-04-2024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BB041E-0BDB-42D2-9525-E7FBAA5E9C74}" type="slidenum">
              <a:rPr lang="en-IN" smtClean="0"/>
              <a:t>‹#›</a:t>
            </a:fld>
            <a:endParaRPr lang="en-IN"/>
          </a:p>
        </p:txBody>
      </p:sp>
    </p:spTree>
    <p:extLst>
      <p:ext uri="{BB962C8B-B14F-4D97-AF65-F5344CB8AC3E}">
        <p14:creationId xmlns:p14="http://schemas.microsoft.com/office/powerpoint/2010/main" val="152509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0A6616-4CEB-4357-A832-1170DD0D99E8}" type="datetimeFigureOut">
              <a:rPr lang="en-IN" smtClean="0"/>
              <a:t>30-04-2024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BB041E-0BDB-42D2-9525-E7FBAA5E9C74}" type="slidenum">
              <a:rPr lang="en-IN" smtClean="0"/>
              <a:t>‹#›</a:t>
            </a:fld>
            <a:endParaRPr lang="en-IN"/>
          </a:p>
        </p:txBody>
      </p:sp>
    </p:spTree>
    <p:extLst>
      <p:ext uri="{BB962C8B-B14F-4D97-AF65-F5344CB8AC3E}">
        <p14:creationId xmlns:p14="http://schemas.microsoft.com/office/powerpoint/2010/main" val="2198627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0A6616-4CEB-4357-A832-1170DD0D99E8}" type="datetimeFigureOut">
              <a:rPr lang="en-IN" smtClean="0"/>
              <a:t>30-04-2024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ABB041E-0BDB-42D2-9525-E7FBAA5E9C74}" type="slidenum">
              <a:rPr lang="en-IN" smtClean="0"/>
              <a:t>‹#›</a:t>
            </a:fld>
            <a:endParaRPr lang="en-IN"/>
          </a:p>
        </p:txBody>
      </p:sp>
    </p:spTree>
    <p:extLst>
      <p:ext uri="{BB962C8B-B14F-4D97-AF65-F5344CB8AC3E}">
        <p14:creationId xmlns:p14="http://schemas.microsoft.com/office/powerpoint/2010/main" val="3181062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0A6616-4CEB-4357-A832-1170DD0D99E8}" type="datetimeFigureOut">
              <a:rPr lang="en-IN" smtClean="0"/>
              <a:t>30-04-2024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ABB041E-0BDB-42D2-9525-E7FBAA5E9C74}" type="slidenum">
              <a:rPr lang="en-IN" smtClean="0"/>
              <a:t>‹#›</a:t>
            </a:fld>
            <a:endParaRPr lang="en-IN"/>
          </a:p>
        </p:txBody>
      </p:sp>
    </p:spTree>
    <p:extLst>
      <p:ext uri="{BB962C8B-B14F-4D97-AF65-F5344CB8AC3E}">
        <p14:creationId xmlns:p14="http://schemas.microsoft.com/office/powerpoint/2010/main" val="94863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E0A6616-4CEB-4357-A832-1170DD0D99E8}" type="datetimeFigureOut">
              <a:rPr lang="en-IN" smtClean="0"/>
              <a:t>30-04-2024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ABB041E-0BDB-42D2-9525-E7FBAA5E9C74}" type="slidenum">
              <a:rPr lang="en-IN" smtClean="0"/>
              <a:t>‹#›</a:t>
            </a:fld>
            <a:endParaRPr lang="en-IN"/>
          </a:p>
        </p:txBody>
      </p:sp>
    </p:spTree>
    <p:extLst>
      <p:ext uri="{BB962C8B-B14F-4D97-AF65-F5344CB8AC3E}">
        <p14:creationId xmlns:p14="http://schemas.microsoft.com/office/powerpoint/2010/main" val="33632498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2" Type="http://schemas.openxmlformats.org/officeDocument/2006/relationships/hyperlink" Target="https://smart-cart-payment.netlify.app/"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smart-cart-ty.netlify.app/"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smart-cart-admin-login.netlify.app/"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smart-cart-admin-panel.netlify.app/"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mart-cart-sales.netlify.app/"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recent-orders.netlify.app/"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ieeexplore.ieee.org/stamp/stamp.jsp?tp=&amp;arnumber=9045336" TargetMode="External"/><Relationship Id="rId2" Type="http://schemas.openxmlformats.org/officeDocument/2006/relationships/hyperlink" Target="https://www.researchgate.net/publication/317932719_DESIGN_OF_AN_INTELLIGENT_SHOPPING_BASKET_USING_IoT" TargetMode="External"/><Relationship Id="rId1" Type="http://schemas.openxmlformats.org/officeDocument/2006/relationships/slideLayout" Target="../slideLayouts/slideLayout6.xml"/><Relationship Id="rId6" Type="http://schemas.openxmlformats.org/officeDocument/2006/relationships/hyperlink" Target="https://www.youtube.com/watch?v=N8sdWydeZqs" TargetMode="External"/><Relationship Id="rId5" Type="http://schemas.openxmlformats.org/officeDocument/2006/relationships/hyperlink" Target="http://www.kresttechnology.com/krest-academic-projects/krest-major-projects/ECE/BTech%20MINI%20ECE%20EMBEDDED%202019/BTech%20MINI%20ECE%20EMBEDDED%20ABSTRACTS%202019/55.SMART%20SHOPPING%20CART%20INFO.docx" TargetMode="External"/><Relationship Id="rId4" Type="http://schemas.openxmlformats.org/officeDocument/2006/relationships/hyperlink" Target="https://www.jetir.org/papers/JETIR1903933.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7D86F-A058-9909-33A3-28227E005011}"/>
              </a:ext>
            </a:extLst>
          </p:cNvPr>
          <p:cNvSpPr>
            <a:spLocks noGrp="1"/>
          </p:cNvSpPr>
          <p:nvPr>
            <p:ph type="ctrTitle"/>
          </p:nvPr>
        </p:nvSpPr>
        <p:spPr>
          <a:xfrm>
            <a:off x="891304" y="1358984"/>
            <a:ext cx="10262471" cy="1932484"/>
          </a:xfrm>
        </p:spPr>
        <p:txBody>
          <a:bodyPr/>
          <a:lstStyle/>
          <a:p>
            <a:pPr algn="ctr"/>
            <a:r>
              <a:rPr lang="en-US" sz="4800" dirty="0"/>
              <a:t>IOT BASED SMART CART </a:t>
            </a:r>
            <a:br>
              <a:rPr lang="en-US" sz="4800" dirty="0"/>
            </a:br>
            <a:r>
              <a:rPr lang="en-US" sz="4800" dirty="0"/>
              <a:t>WITH INVENTORY MANAGEMENT</a:t>
            </a:r>
            <a:endParaRPr lang="en-IN" sz="4800" dirty="0"/>
          </a:p>
        </p:txBody>
      </p:sp>
      <p:sp>
        <p:nvSpPr>
          <p:cNvPr id="3" name="Subtitle 2">
            <a:extLst>
              <a:ext uri="{FF2B5EF4-FFF2-40B4-BE49-F238E27FC236}">
                <a16:creationId xmlns:a16="http://schemas.microsoft.com/office/drawing/2014/main" id="{A784C820-7D83-7335-CFEA-3EBDE3108614}"/>
              </a:ext>
            </a:extLst>
          </p:cNvPr>
          <p:cNvSpPr>
            <a:spLocks noGrp="1"/>
          </p:cNvSpPr>
          <p:nvPr>
            <p:ph type="subTitle" idx="1"/>
          </p:nvPr>
        </p:nvSpPr>
        <p:spPr>
          <a:xfrm>
            <a:off x="843679" y="4383638"/>
            <a:ext cx="5711953" cy="2230755"/>
          </a:xfrm>
        </p:spPr>
        <p:txBody>
          <a:bodyPr>
            <a:normAutofit fontScale="70000" lnSpcReduction="20000"/>
          </a:bodyPr>
          <a:lstStyle/>
          <a:p>
            <a:r>
              <a:rPr lang="en-IN" b="1" u="sng" dirty="0">
                <a:solidFill>
                  <a:srgbClr val="333333"/>
                </a:solidFill>
                <a:latin typeface="OpenSans"/>
              </a:rPr>
              <a:t>GROUP MEMBERS:</a:t>
            </a:r>
          </a:p>
          <a:p>
            <a:r>
              <a:rPr lang="en-IN" b="0" i="0" dirty="0">
                <a:solidFill>
                  <a:srgbClr val="333333"/>
                </a:solidFill>
                <a:effectLst/>
                <a:latin typeface="OpenSans"/>
              </a:rPr>
              <a:t>22MIC7179 - UMESH MEENA</a:t>
            </a:r>
          </a:p>
          <a:p>
            <a:r>
              <a:rPr lang="en-IN" b="0" i="0" dirty="0">
                <a:solidFill>
                  <a:srgbClr val="333333"/>
                </a:solidFill>
                <a:effectLst/>
                <a:latin typeface="OpenSans"/>
              </a:rPr>
              <a:t>22MIC7141 - NUPOOR KUMARI </a:t>
            </a:r>
          </a:p>
          <a:p>
            <a:r>
              <a:rPr lang="en-IN" b="0" i="0" dirty="0">
                <a:solidFill>
                  <a:srgbClr val="333333"/>
                </a:solidFill>
                <a:effectLst/>
                <a:latin typeface="OpenSans"/>
              </a:rPr>
              <a:t>22MIC7163 - NALLA SAI SHIVAMANI</a:t>
            </a:r>
          </a:p>
          <a:p>
            <a:r>
              <a:rPr lang="en-IN" b="0" i="0" dirty="0">
                <a:solidFill>
                  <a:srgbClr val="333333"/>
                </a:solidFill>
                <a:effectLst/>
                <a:latin typeface="OpenSans"/>
              </a:rPr>
              <a:t>22MIS7159 - MULLAPUDI BHUVANESWARI</a:t>
            </a:r>
          </a:p>
          <a:p>
            <a:r>
              <a:rPr lang="en-IN" b="0" i="0" dirty="0">
                <a:solidFill>
                  <a:srgbClr val="333333"/>
                </a:solidFill>
                <a:effectLst/>
                <a:latin typeface="OpenSans"/>
              </a:rPr>
              <a:t>22BCE8048 - AMITABHA NATH</a:t>
            </a:r>
          </a:p>
          <a:p>
            <a:r>
              <a:rPr lang="en-IN" b="0" i="0" dirty="0">
                <a:solidFill>
                  <a:srgbClr val="333333"/>
                </a:solidFill>
                <a:effectLst/>
                <a:latin typeface="OpenSans"/>
              </a:rPr>
              <a:t>22BCE9667 - KOYILADA PREM</a:t>
            </a:r>
            <a:endParaRPr lang="en-IN" dirty="0"/>
          </a:p>
        </p:txBody>
      </p:sp>
      <p:sp>
        <p:nvSpPr>
          <p:cNvPr id="4" name="TextBox 3">
            <a:extLst>
              <a:ext uri="{FF2B5EF4-FFF2-40B4-BE49-F238E27FC236}">
                <a16:creationId xmlns:a16="http://schemas.microsoft.com/office/drawing/2014/main" id="{E7370DF0-E6A5-714E-16A8-D6B2CE999217}"/>
              </a:ext>
            </a:extLst>
          </p:cNvPr>
          <p:cNvSpPr txBox="1"/>
          <p:nvPr/>
        </p:nvSpPr>
        <p:spPr>
          <a:xfrm>
            <a:off x="881779" y="3697039"/>
            <a:ext cx="10271996" cy="523220"/>
          </a:xfrm>
          <a:prstGeom prst="rect">
            <a:avLst/>
          </a:prstGeom>
          <a:noFill/>
        </p:spPr>
        <p:txBody>
          <a:bodyPr wrap="square" rtlCol="0">
            <a:spAutoFit/>
          </a:bodyPr>
          <a:lstStyle/>
          <a:p>
            <a:pPr algn="ctr"/>
            <a:r>
              <a:rPr lang="en-IN" sz="2800" b="1" dirty="0"/>
              <a:t>FINAL REPORT</a:t>
            </a:r>
          </a:p>
        </p:txBody>
      </p:sp>
      <p:sp>
        <p:nvSpPr>
          <p:cNvPr id="6" name="TextBox 5">
            <a:extLst>
              <a:ext uri="{FF2B5EF4-FFF2-40B4-BE49-F238E27FC236}">
                <a16:creationId xmlns:a16="http://schemas.microsoft.com/office/drawing/2014/main" id="{6E978A69-B76B-7257-9DA9-03965D21D02B}"/>
              </a:ext>
            </a:extLst>
          </p:cNvPr>
          <p:cNvSpPr txBox="1"/>
          <p:nvPr/>
        </p:nvSpPr>
        <p:spPr>
          <a:xfrm>
            <a:off x="900829" y="3345667"/>
            <a:ext cx="10252946" cy="646331"/>
          </a:xfrm>
          <a:prstGeom prst="rect">
            <a:avLst/>
          </a:prstGeom>
          <a:noFill/>
        </p:spPr>
        <p:txBody>
          <a:bodyPr wrap="square" rtlCol="0">
            <a:spAutoFit/>
          </a:bodyPr>
          <a:lstStyle/>
          <a:p>
            <a:pPr algn="ctr"/>
            <a:r>
              <a:rPr lang="en-IN" dirty="0"/>
              <a:t>ECS1002</a:t>
            </a:r>
            <a:r>
              <a:rPr lang="en-IN" dirty="0">
                <a:solidFill>
                  <a:srgbClr val="333333"/>
                </a:solidFill>
                <a:latin typeface="OpenSans"/>
              </a:rPr>
              <a:t>-</a:t>
            </a:r>
            <a:r>
              <a:rPr lang="en-IN" b="0" i="0" dirty="0">
                <a:solidFill>
                  <a:srgbClr val="333333"/>
                </a:solidFill>
                <a:effectLst/>
                <a:latin typeface="OpenSans"/>
              </a:rPr>
              <a:t>Engineering Clinics</a:t>
            </a:r>
          </a:p>
          <a:p>
            <a:endParaRPr lang="en-IN" dirty="0"/>
          </a:p>
        </p:txBody>
      </p:sp>
      <p:sp>
        <p:nvSpPr>
          <p:cNvPr id="7" name="TextBox 6">
            <a:extLst>
              <a:ext uri="{FF2B5EF4-FFF2-40B4-BE49-F238E27FC236}">
                <a16:creationId xmlns:a16="http://schemas.microsoft.com/office/drawing/2014/main" id="{47DC878D-8055-D781-8CDB-0F5D1C969B79}"/>
              </a:ext>
            </a:extLst>
          </p:cNvPr>
          <p:cNvSpPr txBox="1"/>
          <p:nvPr/>
        </p:nvSpPr>
        <p:spPr>
          <a:xfrm>
            <a:off x="7324604" y="5220182"/>
            <a:ext cx="4714996" cy="1015663"/>
          </a:xfrm>
          <a:prstGeom prst="rect">
            <a:avLst/>
          </a:prstGeom>
          <a:noFill/>
        </p:spPr>
        <p:txBody>
          <a:bodyPr wrap="square" rtlCol="0">
            <a:spAutoFit/>
          </a:bodyPr>
          <a:lstStyle/>
          <a:p>
            <a:r>
              <a:rPr lang="en-IN" sz="2000" b="1" dirty="0"/>
              <a:t>FACULTY:</a:t>
            </a:r>
          </a:p>
          <a:p>
            <a:r>
              <a:rPr lang="en-IN" sz="2000" dirty="0"/>
              <a:t>DR. CHIRANJEEV KUMAR SHAHU</a:t>
            </a:r>
          </a:p>
          <a:p>
            <a:r>
              <a:rPr lang="en-IN" sz="2000" b="1" dirty="0"/>
              <a:t>DEPARTMENT OF MATHEMATICS</a:t>
            </a:r>
          </a:p>
        </p:txBody>
      </p:sp>
    </p:spTree>
    <p:extLst>
      <p:ext uri="{BB962C8B-B14F-4D97-AF65-F5344CB8AC3E}">
        <p14:creationId xmlns:p14="http://schemas.microsoft.com/office/powerpoint/2010/main" val="325327450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BCA88-5862-4BD3-A59C-B5292AD27744}"/>
              </a:ext>
            </a:extLst>
          </p:cNvPr>
          <p:cNvSpPr>
            <a:spLocks noGrp="1"/>
          </p:cNvSpPr>
          <p:nvPr>
            <p:ph type="title"/>
          </p:nvPr>
        </p:nvSpPr>
        <p:spPr>
          <a:xfrm>
            <a:off x="774441" y="484631"/>
            <a:ext cx="9619861" cy="541736"/>
          </a:xfrm>
        </p:spPr>
        <p:txBody>
          <a:bodyPr>
            <a:normAutofit fontScale="90000"/>
          </a:bodyPr>
          <a:lstStyle/>
          <a:p>
            <a:r>
              <a:rPr lang="en-IN" sz="4400" dirty="0"/>
              <a:t>PLAN OF ACTION</a:t>
            </a:r>
          </a:p>
        </p:txBody>
      </p:sp>
      <p:sp>
        <p:nvSpPr>
          <p:cNvPr id="3" name="Content Placeholder 2">
            <a:extLst>
              <a:ext uri="{FF2B5EF4-FFF2-40B4-BE49-F238E27FC236}">
                <a16:creationId xmlns:a16="http://schemas.microsoft.com/office/drawing/2014/main" id="{87EE904D-B61C-3413-8795-268E6EC53451}"/>
              </a:ext>
            </a:extLst>
          </p:cNvPr>
          <p:cNvSpPr>
            <a:spLocks noGrp="1"/>
          </p:cNvSpPr>
          <p:nvPr>
            <p:ph idx="1"/>
          </p:nvPr>
        </p:nvSpPr>
        <p:spPr>
          <a:xfrm>
            <a:off x="877078" y="1362269"/>
            <a:ext cx="9927771" cy="4572000"/>
          </a:xfrm>
        </p:spPr>
        <p:txBody>
          <a:bodyPr>
            <a:normAutofit/>
          </a:bodyPr>
          <a:lstStyle/>
          <a:p>
            <a:pPr algn="l">
              <a:buFont typeface="+mj-lt"/>
              <a:buAutoNum type="arabicPeriod"/>
            </a:pPr>
            <a:r>
              <a:rPr lang="en-US" sz="1600" i="0" dirty="0">
                <a:solidFill>
                  <a:srgbClr val="374151"/>
                </a:solidFill>
                <a:effectLst/>
              </a:rPr>
              <a:t>Project Initiation:</a:t>
            </a:r>
          </a:p>
          <a:p>
            <a:pPr algn="l">
              <a:buFont typeface="+mj-lt"/>
              <a:buAutoNum type="arabicPeriod"/>
            </a:pPr>
            <a:r>
              <a:rPr lang="en-US" sz="1600" i="0" dirty="0">
                <a:solidFill>
                  <a:srgbClr val="374151"/>
                </a:solidFill>
                <a:effectLst/>
              </a:rPr>
              <a:t>Hardware Procurement:.</a:t>
            </a:r>
          </a:p>
          <a:p>
            <a:pPr algn="l">
              <a:buFont typeface="+mj-lt"/>
              <a:buAutoNum type="arabicPeriod"/>
            </a:pPr>
            <a:r>
              <a:rPr lang="en-US" sz="1600" i="0" dirty="0">
                <a:solidFill>
                  <a:srgbClr val="374151"/>
                </a:solidFill>
                <a:effectLst/>
              </a:rPr>
              <a:t>Software Setup:.</a:t>
            </a:r>
          </a:p>
          <a:p>
            <a:pPr algn="l">
              <a:buFont typeface="+mj-lt"/>
              <a:buAutoNum type="arabicPeriod"/>
            </a:pPr>
            <a:r>
              <a:rPr lang="en-US" sz="1600" i="0" dirty="0">
                <a:solidFill>
                  <a:srgbClr val="374151"/>
                </a:solidFill>
                <a:effectLst/>
              </a:rPr>
              <a:t>Arduino Programming:</a:t>
            </a:r>
          </a:p>
          <a:p>
            <a:pPr algn="l">
              <a:buFont typeface="+mj-lt"/>
              <a:buAutoNum type="arabicPeriod"/>
            </a:pPr>
            <a:r>
              <a:rPr lang="en-US" sz="1600" i="0" dirty="0">
                <a:solidFill>
                  <a:srgbClr val="374151"/>
                </a:solidFill>
                <a:effectLst/>
              </a:rPr>
              <a:t>RFID Integration:</a:t>
            </a:r>
          </a:p>
          <a:p>
            <a:pPr algn="l">
              <a:buFont typeface="+mj-lt"/>
              <a:buAutoNum type="arabicPeriod"/>
            </a:pPr>
            <a:r>
              <a:rPr lang="en-US" sz="1600" i="0" dirty="0">
                <a:solidFill>
                  <a:srgbClr val="374151"/>
                </a:solidFill>
                <a:effectLst/>
              </a:rPr>
              <a:t>User Interface Design:</a:t>
            </a:r>
          </a:p>
          <a:p>
            <a:pPr marL="195580" indent="-182880" algn="just">
              <a:lnSpc>
                <a:spcPct val="100000"/>
              </a:lnSpc>
              <a:spcBef>
                <a:spcPts val="1010"/>
              </a:spcBef>
              <a:buClr>
                <a:srgbClr val="9E3611"/>
              </a:buClr>
              <a:buSzPct val="84375"/>
              <a:buAutoNum type="arabicPeriod"/>
              <a:tabLst>
                <a:tab pos="195580" algn="l"/>
              </a:tabLst>
            </a:pPr>
            <a:r>
              <a:rPr lang="en-US" sz="1600" spc="50" dirty="0">
                <a:solidFill>
                  <a:srgbClr val="374151"/>
                </a:solidFill>
                <a:latin typeface="Cambria"/>
                <a:cs typeface="Cambria"/>
              </a:rPr>
              <a:t>Web</a:t>
            </a:r>
            <a:r>
              <a:rPr lang="en-US" sz="1600" spc="35" dirty="0">
                <a:solidFill>
                  <a:srgbClr val="374151"/>
                </a:solidFill>
                <a:latin typeface="Cambria"/>
                <a:cs typeface="Cambria"/>
              </a:rPr>
              <a:t> </a:t>
            </a:r>
            <a:r>
              <a:rPr lang="en-US" sz="1600" spc="55" dirty="0">
                <a:solidFill>
                  <a:srgbClr val="374151"/>
                </a:solidFill>
                <a:latin typeface="Cambria"/>
                <a:cs typeface="Cambria"/>
              </a:rPr>
              <a:t>Development</a:t>
            </a:r>
            <a:endParaRPr lang="en-US" sz="1600" i="0" dirty="0">
              <a:solidFill>
                <a:srgbClr val="374151"/>
              </a:solidFill>
              <a:effectLst/>
            </a:endParaRPr>
          </a:p>
          <a:p>
            <a:pPr algn="l">
              <a:buFont typeface="+mj-lt"/>
              <a:buAutoNum type="arabicPeriod"/>
            </a:pPr>
            <a:r>
              <a:rPr lang="en-US" sz="1600" i="0" dirty="0">
                <a:solidFill>
                  <a:srgbClr val="374151"/>
                </a:solidFill>
                <a:effectLst/>
              </a:rPr>
              <a:t>Testing and Debugging:</a:t>
            </a:r>
          </a:p>
          <a:p>
            <a:pPr algn="l">
              <a:buFont typeface="+mj-lt"/>
              <a:buAutoNum type="arabicPeriod"/>
            </a:pPr>
            <a:r>
              <a:rPr lang="en-US" sz="1600" i="0" dirty="0">
                <a:solidFill>
                  <a:srgbClr val="374151"/>
                </a:solidFill>
                <a:effectLst/>
              </a:rPr>
              <a:t>Maintenance and Updates</a:t>
            </a:r>
          </a:p>
          <a:p>
            <a:pPr algn="l">
              <a:buFont typeface="+mj-lt"/>
              <a:buAutoNum type="arabicPeriod"/>
            </a:pPr>
            <a:r>
              <a:rPr lang="en-IN" sz="1600" spc="35" dirty="0">
                <a:solidFill>
                  <a:srgbClr val="374151"/>
                </a:solidFill>
                <a:latin typeface="Cambria"/>
                <a:cs typeface="Cambria"/>
              </a:rPr>
              <a:t>Documentation</a:t>
            </a:r>
            <a:endParaRPr lang="en-US" sz="1600" i="0" dirty="0">
              <a:solidFill>
                <a:srgbClr val="374151"/>
              </a:solidFill>
              <a:effectLst/>
            </a:endParaRPr>
          </a:p>
        </p:txBody>
      </p:sp>
    </p:spTree>
    <p:extLst>
      <p:ext uri="{BB962C8B-B14F-4D97-AF65-F5344CB8AC3E}">
        <p14:creationId xmlns:p14="http://schemas.microsoft.com/office/powerpoint/2010/main" val="119951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D3E2-EC8D-A470-FF1F-BA67B1500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715C3-F2DB-74AD-B76A-40DB9C90CB6F}"/>
              </a:ext>
            </a:extLst>
          </p:cNvPr>
          <p:cNvSpPr>
            <a:spLocks noGrp="1"/>
          </p:cNvSpPr>
          <p:nvPr>
            <p:ph type="title"/>
          </p:nvPr>
        </p:nvSpPr>
        <p:spPr>
          <a:xfrm>
            <a:off x="774441" y="484631"/>
            <a:ext cx="9619861" cy="541736"/>
          </a:xfrm>
        </p:spPr>
        <p:txBody>
          <a:bodyPr>
            <a:normAutofit fontScale="90000"/>
          </a:bodyPr>
          <a:lstStyle/>
          <a:p>
            <a:r>
              <a:rPr lang="en-IN" sz="4400" dirty="0"/>
              <a:t>Timeline of the updates</a:t>
            </a:r>
          </a:p>
        </p:txBody>
      </p:sp>
      <p:sp>
        <p:nvSpPr>
          <p:cNvPr id="3" name="Content Placeholder 2">
            <a:extLst>
              <a:ext uri="{FF2B5EF4-FFF2-40B4-BE49-F238E27FC236}">
                <a16:creationId xmlns:a16="http://schemas.microsoft.com/office/drawing/2014/main" id="{4864E020-BAC8-CD87-1B6F-2CE4319A3F9F}"/>
              </a:ext>
            </a:extLst>
          </p:cNvPr>
          <p:cNvSpPr>
            <a:spLocks noGrp="1"/>
          </p:cNvSpPr>
          <p:nvPr>
            <p:ph idx="1"/>
          </p:nvPr>
        </p:nvSpPr>
        <p:spPr>
          <a:xfrm>
            <a:off x="877078" y="1362269"/>
            <a:ext cx="9927771" cy="4572000"/>
          </a:xfrm>
        </p:spPr>
        <p:txBody>
          <a:bodyPr>
            <a:normAutofit lnSpcReduction="10000"/>
          </a:bodyPr>
          <a:lstStyle/>
          <a:p>
            <a:pPr>
              <a:spcBef>
                <a:spcPts val="0"/>
              </a:spcBef>
              <a:buFont typeface="Wingdings" panose="05000000000000000000" pitchFamily="2" charset="2"/>
              <a:buChar char="q"/>
            </a:pPr>
            <a:r>
              <a:rPr lang="en-IN" dirty="0"/>
              <a:t>1</a:t>
            </a:r>
            <a:r>
              <a:rPr lang="en-IN" baseline="30000" dirty="0"/>
              <a:t>st</a:t>
            </a:r>
            <a:r>
              <a:rPr lang="en-IN" dirty="0"/>
              <a:t> FEBRUARY,2024  to 3</a:t>
            </a:r>
            <a:r>
              <a:rPr lang="en-IN" baseline="30000" dirty="0"/>
              <a:t>rd</a:t>
            </a:r>
            <a:r>
              <a:rPr lang="en-IN" dirty="0"/>
              <a:t> FEBRUARY,2024</a:t>
            </a:r>
          </a:p>
          <a:p>
            <a:pPr algn="just">
              <a:lnSpc>
                <a:spcPct val="100000"/>
              </a:lnSpc>
              <a:spcBef>
                <a:spcPts val="0"/>
              </a:spcBef>
              <a:buFont typeface="Wingdings" panose="05000000000000000000" pitchFamily="2" charset="2"/>
              <a:buChar char="Ø"/>
            </a:pPr>
            <a:r>
              <a:rPr lang="en-IN" dirty="0"/>
              <a:t> Review I</a:t>
            </a:r>
          </a:p>
          <a:p>
            <a:pPr algn="just">
              <a:lnSpc>
                <a:spcPct val="100000"/>
              </a:lnSpc>
              <a:spcBef>
                <a:spcPts val="0"/>
              </a:spcBef>
              <a:buFont typeface="Wingdings" panose="05000000000000000000" pitchFamily="2" charset="2"/>
              <a:buChar char="Ø"/>
            </a:pPr>
            <a:r>
              <a:rPr lang="en-IN" dirty="0"/>
              <a:t> Presentation</a:t>
            </a:r>
          </a:p>
          <a:p>
            <a:pPr algn="just">
              <a:lnSpc>
                <a:spcPct val="100000"/>
              </a:lnSpc>
              <a:spcBef>
                <a:spcPts val="600"/>
              </a:spcBef>
              <a:buFont typeface="Wingdings" panose="05000000000000000000" pitchFamily="2" charset="2"/>
              <a:buChar char="Ø"/>
            </a:pPr>
            <a:endParaRPr lang="en-IN" dirty="0"/>
          </a:p>
          <a:p>
            <a:pPr>
              <a:spcBef>
                <a:spcPts val="0"/>
              </a:spcBef>
              <a:buFont typeface="Wingdings" panose="05000000000000000000" pitchFamily="2" charset="2"/>
              <a:buChar char="q"/>
            </a:pPr>
            <a:r>
              <a:rPr lang="en-IN" dirty="0"/>
              <a:t>19</a:t>
            </a:r>
            <a:r>
              <a:rPr lang="en-IN" baseline="30000" dirty="0"/>
              <a:t>th</a:t>
            </a:r>
            <a:r>
              <a:rPr lang="en-IN" dirty="0"/>
              <a:t> MARCH,2024  to 23</a:t>
            </a:r>
            <a:r>
              <a:rPr lang="en-IN" baseline="30000" dirty="0"/>
              <a:t>rd </a:t>
            </a:r>
            <a:r>
              <a:rPr lang="en-IN" dirty="0"/>
              <a:t>March,2024</a:t>
            </a:r>
          </a:p>
          <a:p>
            <a:pPr>
              <a:lnSpc>
                <a:spcPct val="100000"/>
              </a:lnSpc>
              <a:spcBef>
                <a:spcPts val="0"/>
              </a:spcBef>
              <a:buFont typeface="Wingdings" panose="05000000000000000000" pitchFamily="2" charset="2"/>
              <a:buChar char="Ø"/>
            </a:pPr>
            <a:r>
              <a:rPr lang="en-IN" dirty="0"/>
              <a:t> Review II</a:t>
            </a:r>
          </a:p>
          <a:p>
            <a:pPr>
              <a:lnSpc>
                <a:spcPct val="100000"/>
              </a:lnSpc>
              <a:spcBef>
                <a:spcPts val="0"/>
              </a:spcBef>
              <a:buFont typeface="Wingdings" panose="05000000000000000000" pitchFamily="2" charset="2"/>
              <a:buChar char="Ø"/>
            </a:pPr>
            <a:r>
              <a:rPr lang="en-IN" dirty="0"/>
              <a:t> Submission of prototype</a:t>
            </a:r>
          </a:p>
          <a:p>
            <a:pPr marL="0" indent="0">
              <a:lnSpc>
                <a:spcPct val="100000"/>
              </a:lnSpc>
              <a:spcBef>
                <a:spcPts val="0"/>
              </a:spcBef>
              <a:buNone/>
            </a:pPr>
            <a:endParaRPr lang="en-IN" dirty="0"/>
          </a:p>
          <a:p>
            <a:pPr>
              <a:spcBef>
                <a:spcPts val="0"/>
              </a:spcBef>
              <a:buFont typeface="Wingdings" panose="05000000000000000000" pitchFamily="2" charset="2"/>
              <a:buChar char="q"/>
            </a:pPr>
            <a:r>
              <a:rPr lang="en-IN" dirty="0"/>
              <a:t>23</a:t>
            </a:r>
            <a:r>
              <a:rPr lang="en-IN" baseline="30000" dirty="0"/>
              <a:t>rd</a:t>
            </a:r>
            <a:r>
              <a:rPr lang="en-IN" dirty="0"/>
              <a:t> APRIL,2024  to 27</a:t>
            </a:r>
            <a:r>
              <a:rPr lang="en-IN" baseline="30000" dirty="0"/>
              <a:t>th</a:t>
            </a:r>
            <a:r>
              <a:rPr lang="en-IN" dirty="0"/>
              <a:t> APRIL,2024</a:t>
            </a:r>
          </a:p>
          <a:p>
            <a:pPr>
              <a:lnSpc>
                <a:spcPct val="100000"/>
              </a:lnSpc>
              <a:spcBef>
                <a:spcPts val="0"/>
              </a:spcBef>
              <a:buFont typeface="Wingdings" panose="05000000000000000000" pitchFamily="2" charset="2"/>
              <a:buChar char="Ø"/>
            </a:pPr>
            <a:r>
              <a:rPr lang="en-IN" dirty="0"/>
              <a:t> Review III</a:t>
            </a:r>
          </a:p>
          <a:p>
            <a:pPr>
              <a:lnSpc>
                <a:spcPct val="100000"/>
              </a:lnSpc>
              <a:spcBef>
                <a:spcPts val="0"/>
              </a:spcBef>
              <a:buFont typeface="Wingdings" panose="05000000000000000000" pitchFamily="2" charset="2"/>
              <a:buChar char="Ø"/>
            </a:pPr>
            <a:r>
              <a:rPr lang="en-IN" dirty="0"/>
              <a:t> Submission of final model</a:t>
            </a:r>
          </a:p>
          <a:p>
            <a:pPr>
              <a:lnSpc>
                <a:spcPct val="100000"/>
              </a:lnSpc>
              <a:spcBef>
                <a:spcPts val="0"/>
              </a:spcBef>
              <a:buFont typeface="Wingdings" panose="05000000000000000000" pitchFamily="2" charset="2"/>
              <a:buChar char="Ø"/>
            </a:pPr>
            <a:endParaRPr lang="en-IN" dirty="0"/>
          </a:p>
          <a:p>
            <a:pPr>
              <a:spcBef>
                <a:spcPts val="0"/>
              </a:spcBef>
              <a:buFont typeface="Wingdings" panose="05000000000000000000" pitchFamily="2" charset="2"/>
              <a:buChar char="q"/>
            </a:pPr>
            <a:r>
              <a:rPr lang="en-IN" dirty="0"/>
              <a:t> 30</a:t>
            </a:r>
            <a:r>
              <a:rPr lang="en-IN" baseline="30000" dirty="0"/>
              <a:t>th </a:t>
            </a:r>
            <a:r>
              <a:rPr lang="en-IN" dirty="0"/>
              <a:t> APRIL,2024</a:t>
            </a:r>
          </a:p>
          <a:p>
            <a:pPr>
              <a:lnSpc>
                <a:spcPct val="100000"/>
              </a:lnSpc>
              <a:spcBef>
                <a:spcPts val="0"/>
              </a:spcBef>
              <a:buFont typeface="Wingdings" panose="05000000000000000000" pitchFamily="2" charset="2"/>
              <a:buChar char="Ø"/>
            </a:pPr>
            <a:r>
              <a:rPr lang="en-IN" dirty="0"/>
              <a:t> FINAL REPORT</a:t>
            </a:r>
          </a:p>
          <a:p>
            <a:pPr>
              <a:lnSpc>
                <a:spcPct val="100000"/>
              </a:lnSpc>
              <a:spcBef>
                <a:spcPts val="0"/>
              </a:spcBef>
              <a:buFont typeface="Wingdings" panose="05000000000000000000" pitchFamily="2" charset="2"/>
              <a:buChar char="Ø"/>
            </a:pPr>
            <a:r>
              <a:rPr lang="en-IN" dirty="0"/>
              <a:t> Submission of final report</a:t>
            </a:r>
          </a:p>
          <a:p>
            <a:pPr>
              <a:lnSpc>
                <a:spcPct val="100000"/>
              </a:lnSpc>
              <a:spcBef>
                <a:spcPts val="0"/>
              </a:spcBef>
              <a:buFont typeface="Wingdings" panose="05000000000000000000" pitchFamily="2" charset="2"/>
              <a:buChar char="Ø"/>
            </a:pPr>
            <a:endParaRPr lang="en-IN" dirty="0"/>
          </a:p>
          <a:p>
            <a:pPr>
              <a:lnSpc>
                <a:spcPct val="100000"/>
              </a:lnSpc>
              <a:buFont typeface="Wingdings" panose="05000000000000000000" pitchFamily="2" charset="2"/>
              <a:buChar char="ü"/>
            </a:pPr>
            <a:endParaRPr lang="en-IN" dirty="0"/>
          </a:p>
          <a:p>
            <a:pPr>
              <a:lnSpc>
                <a:spcPct val="100000"/>
              </a:lnSpc>
              <a:buFont typeface="Wingdings" panose="05000000000000000000" pitchFamily="2" charset="2"/>
              <a:buChar char="ü"/>
            </a:pPr>
            <a:endParaRPr lang="en-IN" dirty="0"/>
          </a:p>
          <a:p>
            <a:pPr marL="0" indent="0">
              <a:lnSpc>
                <a:spcPct val="100000"/>
              </a:lnSpc>
              <a:buNone/>
            </a:pPr>
            <a:endParaRPr lang="en-IN" dirty="0"/>
          </a:p>
        </p:txBody>
      </p:sp>
    </p:spTree>
    <p:extLst>
      <p:ext uri="{BB962C8B-B14F-4D97-AF65-F5344CB8AC3E}">
        <p14:creationId xmlns:p14="http://schemas.microsoft.com/office/powerpoint/2010/main" val="3425429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1741" y="283943"/>
            <a:ext cx="3425583" cy="521385"/>
          </a:xfrm>
          <a:prstGeom prst="rect">
            <a:avLst/>
          </a:prstGeom>
        </p:spPr>
      </p:pic>
      <p:pic>
        <p:nvPicPr>
          <p:cNvPr id="5" name="Picture 4">
            <a:extLst>
              <a:ext uri="{FF2B5EF4-FFF2-40B4-BE49-F238E27FC236}">
                <a16:creationId xmlns:a16="http://schemas.microsoft.com/office/drawing/2014/main" id="{C26B1E80-1FFA-43CF-2D7D-54F09CC05858}"/>
              </a:ext>
            </a:extLst>
          </p:cNvPr>
          <p:cNvPicPr>
            <a:picLocks noChangeAspect="1"/>
          </p:cNvPicPr>
          <p:nvPr/>
        </p:nvPicPr>
        <p:blipFill>
          <a:blip r:embed="rId3"/>
          <a:stretch>
            <a:fillRect/>
          </a:stretch>
        </p:blipFill>
        <p:spPr>
          <a:xfrm>
            <a:off x="1022397" y="911817"/>
            <a:ext cx="7321336" cy="58478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366445-4095-2174-9AB7-BCF209CF57D1}"/>
              </a:ext>
            </a:extLst>
          </p:cNvPr>
          <p:cNvPicPr>
            <a:picLocks noChangeAspect="1"/>
          </p:cNvPicPr>
          <p:nvPr/>
        </p:nvPicPr>
        <p:blipFill>
          <a:blip r:embed="rId2"/>
          <a:stretch>
            <a:fillRect/>
          </a:stretch>
        </p:blipFill>
        <p:spPr>
          <a:xfrm>
            <a:off x="959076" y="698706"/>
            <a:ext cx="8080081" cy="57905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6919F8-6213-6A15-75A1-6898CA5E9BFC}"/>
              </a:ext>
            </a:extLst>
          </p:cNvPr>
          <p:cNvPicPr>
            <a:picLocks noChangeAspect="1"/>
          </p:cNvPicPr>
          <p:nvPr/>
        </p:nvPicPr>
        <p:blipFill>
          <a:blip r:embed="rId2"/>
          <a:stretch>
            <a:fillRect/>
          </a:stretch>
        </p:blipFill>
        <p:spPr>
          <a:xfrm>
            <a:off x="442451" y="648929"/>
            <a:ext cx="11316930" cy="52405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E3054-FB95-3573-A5B9-D394845843B2}"/>
              </a:ext>
            </a:extLst>
          </p:cNvPr>
          <p:cNvPicPr>
            <a:picLocks noChangeAspect="1"/>
          </p:cNvPicPr>
          <p:nvPr/>
        </p:nvPicPr>
        <p:blipFill rotWithShape="1">
          <a:blip r:embed="rId2"/>
          <a:srcRect l="1" r="-686"/>
          <a:stretch/>
        </p:blipFill>
        <p:spPr>
          <a:xfrm>
            <a:off x="324465" y="639097"/>
            <a:ext cx="11543070" cy="52897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401043" y="6230111"/>
            <a:ext cx="457200" cy="457200"/>
            <a:chOff x="11401043" y="6230111"/>
            <a:chExt cx="457200" cy="457200"/>
          </a:xfrm>
        </p:grpSpPr>
        <p:pic>
          <p:nvPicPr>
            <p:cNvPr id="3" name="object 3"/>
            <p:cNvPicPr/>
            <p:nvPr/>
          </p:nvPicPr>
          <p:blipFill>
            <a:blip r:embed="rId2" cstate="print"/>
            <a:stretch>
              <a:fillRect/>
            </a:stretch>
          </p:blipFill>
          <p:spPr>
            <a:xfrm>
              <a:off x="11401043" y="6230111"/>
              <a:ext cx="457200" cy="457200"/>
            </a:xfrm>
            <a:prstGeom prst="rect">
              <a:avLst/>
            </a:prstGeom>
          </p:spPr>
        </p:pic>
        <p:sp>
          <p:nvSpPr>
            <p:cNvPr id="4" name="object 4"/>
            <p:cNvSpPr/>
            <p:nvPr/>
          </p:nvSpPr>
          <p:spPr>
            <a:xfrm>
              <a:off x="11431523" y="6259067"/>
              <a:ext cx="398145" cy="399415"/>
            </a:xfrm>
            <a:custGeom>
              <a:avLst/>
              <a:gdLst/>
              <a:ahLst/>
              <a:cxnLst/>
              <a:rect l="l" t="t" r="r" b="b"/>
              <a:pathLst>
                <a:path w="398145" h="399415">
                  <a:moveTo>
                    <a:pt x="0" y="199644"/>
                  </a:moveTo>
                  <a:lnTo>
                    <a:pt x="5252" y="153867"/>
                  </a:lnTo>
                  <a:lnTo>
                    <a:pt x="20214" y="111845"/>
                  </a:lnTo>
                  <a:lnTo>
                    <a:pt x="43691" y="74776"/>
                  </a:lnTo>
                  <a:lnTo>
                    <a:pt x="74490" y="43859"/>
                  </a:lnTo>
                  <a:lnTo>
                    <a:pt x="111417" y="20291"/>
                  </a:lnTo>
                  <a:lnTo>
                    <a:pt x="153279" y="5272"/>
                  </a:lnTo>
                  <a:lnTo>
                    <a:pt x="198882" y="0"/>
                  </a:lnTo>
                  <a:lnTo>
                    <a:pt x="244484" y="5272"/>
                  </a:lnTo>
                  <a:lnTo>
                    <a:pt x="286346" y="20291"/>
                  </a:lnTo>
                  <a:lnTo>
                    <a:pt x="323273" y="43859"/>
                  </a:lnTo>
                  <a:lnTo>
                    <a:pt x="354072" y="74776"/>
                  </a:lnTo>
                  <a:lnTo>
                    <a:pt x="377549" y="111845"/>
                  </a:lnTo>
                  <a:lnTo>
                    <a:pt x="392511" y="153867"/>
                  </a:lnTo>
                  <a:lnTo>
                    <a:pt x="397764" y="199644"/>
                  </a:lnTo>
                  <a:lnTo>
                    <a:pt x="392511" y="245420"/>
                  </a:lnTo>
                  <a:lnTo>
                    <a:pt x="377549" y="287442"/>
                  </a:lnTo>
                  <a:lnTo>
                    <a:pt x="354072" y="324511"/>
                  </a:lnTo>
                  <a:lnTo>
                    <a:pt x="323273" y="355428"/>
                  </a:lnTo>
                  <a:lnTo>
                    <a:pt x="286346" y="378996"/>
                  </a:lnTo>
                  <a:lnTo>
                    <a:pt x="244484" y="394015"/>
                  </a:lnTo>
                  <a:lnTo>
                    <a:pt x="198882" y="399288"/>
                  </a:lnTo>
                  <a:lnTo>
                    <a:pt x="153279" y="394015"/>
                  </a:lnTo>
                  <a:lnTo>
                    <a:pt x="111417" y="378996"/>
                  </a:lnTo>
                  <a:lnTo>
                    <a:pt x="74490" y="355428"/>
                  </a:lnTo>
                  <a:lnTo>
                    <a:pt x="43691" y="324511"/>
                  </a:lnTo>
                  <a:lnTo>
                    <a:pt x="20214" y="287442"/>
                  </a:lnTo>
                  <a:lnTo>
                    <a:pt x="5252" y="245420"/>
                  </a:lnTo>
                  <a:lnTo>
                    <a:pt x="0" y="199644"/>
                  </a:lnTo>
                  <a:close/>
                </a:path>
              </a:pathLst>
            </a:custGeom>
            <a:ln w="12699">
              <a:solidFill>
                <a:srgbClr val="FFFFFF"/>
              </a:solidFill>
            </a:ln>
          </p:spPr>
          <p:txBody>
            <a:bodyPr wrap="square" lIns="0" tIns="0" rIns="0" bIns="0" rtlCol="0"/>
            <a:lstStyle/>
            <a:p>
              <a:endParaRPr/>
            </a:p>
          </p:txBody>
        </p:sp>
      </p:grpSp>
      <p:pic>
        <p:nvPicPr>
          <p:cNvPr id="7" name="Picture 6">
            <a:extLst>
              <a:ext uri="{FF2B5EF4-FFF2-40B4-BE49-F238E27FC236}">
                <a16:creationId xmlns:a16="http://schemas.microsoft.com/office/drawing/2014/main" id="{825DB6CB-42A1-5F98-C4F6-B5A68FA30172}"/>
              </a:ext>
            </a:extLst>
          </p:cNvPr>
          <p:cNvPicPr>
            <a:picLocks noChangeAspect="1"/>
          </p:cNvPicPr>
          <p:nvPr/>
        </p:nvPicPr>
        <p:blipFill>
          <a:blip r:embed="rId3"/>
          <a:stretch>
            <a:fillRect/>
          </a:stretch>
        </p:blipFill>
        <p:spPr>
          <a:xfrm>
            <a:off x="507670" y="490127"/>
            <a:ext cx="9878804" cy="58777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E81207-23BF-A1E5-6569-CC03EBBF7714}"/>
              </a:ext>
            </a:extLst>
          </p:cNvPr>
          <p:cNvPicPr>
            <a:picLocks noChangeAspect="1"/>
          </p:cNvPicPr>
          <p:nvPr/>
        </p:nvPicPr>
        <p:blipFill>
          <a:blip r:embed="rId2"/>
          <a:stretch>
            <a:fillRect/>
          </a:stretch>
        </p:blipFill>
        <p:spPr>
          <a:xfrm>
            <a:off x="601889" y="381881"/>
            <a:ext cx="10282422" cy="609423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BD58EE-8D64-017C-0965-E2089BCC0194}"/>
              </a:ext>
            </a:extLst>
          </p:cNvPr>
          <p:cNvPicPr>
            <a:picLocks noChangeAspect="1"/>
          </p:cNvPicPr>
          <p:nvPr/>
        </p:nvPicPr>
        <p:blipFill>
          <a:blip r:embed="rId2"/>
          <a:stretch>
            <a:fillRect/>
          </a:stretch>
        </p:blipFill>
        <p:spPr>
          <a:xfrm>
            <a:off x="599768" y="257684"/>
            <a:ext cx="10383239" cy="599110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4076" y="390264"/>
            <a:ext cx="2510104" cy="521385"/>
          </a:xfrm>
          <a:prstGeom prst="rect">
            <a:avLst/>
          </a:prstGeom>
        </p:spPr>
      </p:pic>
      <p:sp>
        <p:nvSpPr>
          <p:cNvPr id="3" name="object 3"/>
          <p:cNvSpPr txBox="1"/>
          <p:nvPr/>
        </p:nvSpPr>
        <p:spPr>
          <a:xfrm>
            <a:off x="1148588" y="2152904"/>
            <a:ext cx="12446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9E3611"/>
                </a:solidFill>
                <a:latin typeface="Wingdings"/>
                <a:cs typeface="Wingdings"/>
              </a:rPr>
              <a:t></a:t>
            </a:r>
            <a:endParaRPr sz="1700">
              <a:latin typeface="Wingdings"/>
              <a:cs typeface="Wingdings"/>
            </a:endParaRPr>
          </a:p>
        </p:txBody>
      </p:sp>
      <p:pic>
        <p:nvPicPr>
          <p:cNvPr id="6" name="Picture 5">
            <a:extLst>
              <a:ext uri="{FF2B5EF4-FFF2-40B4-BE49-F238E27FC236}">
                <a16:creationId xmlns:a16="http://schemas.microsoft.com/office/drawing/2014/main" id="{8A4DE3C2-4245-5250-3BD8-118F4B251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946151" y="113192"/>
            <a:ext cx="5477147" cy="73904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AAE1-5A45-D279-A530-8F71199B6302}"/>
              </a:ext>
            </a:extLst>
          </p:cNvPr>
          <p:cNvSpPr>
            <a:spLocks noGrp="1"/>
          </p:cNvSpPr>
          <p:nvPr>
            <p:ph type="title"/>
          </p:nvPr>
        </p:nvSpPr>
        <p:spPr>
          <a:xfrm>
            <a:off x="276225" y="484632"/>
            <a:ext cx="10852023" cy="639318"/>
          </a:xfrm>
        </p:spPr>
        <p:txBody>
          <a:bodyPr>
            <a:noAutofit/>
          </a:bodyPr>
          <a:lstStyle/>
          <a:p>
            <a:r>
              <a:rPr lang="en-IN" sz="4000" dirty="0"/>
              <a:t>Identification of problem</a:t>
            </a:r>
          </a:p>
        </p:txBody>
      </p:sp>
      <p:sp>
        <p:nvSpPr>
          <p:cNvPr id="3" name="Content Placeholder 2">
            <a:extLst>
              <a:ext uri="{FF2B5EF4-FFF2-40B4-BE49-F238E27FC236}">
                <a16:creationId xmlns:a16="http://schemas.microsoft.com/office/drawing/2014/main" id="{9A346586-2049-8096-5E9E-4E1BBA443AE1}"/>
              </a:ext>
            </a:extLst>
          </p:cNvPr>
          <p:cNvSpPr>
            <a:spLocks noGrp="1"/>
          </p:cNvSpPr>
          <p:nvPr>
            <p:ph idx="1"/>
          </p:nvPr>
        </p:nvSpPr>
        <p:spPr>
          <a:xfrm>
            <a:off x="276225" y="1247775"/>
            <a:ext cx="10852023" cy="5248275"/>
          </a:xfrm>
        </p:spPr>
        <p:txBody>
          <a:bodyPr>
            <a:normAutofit lnSpcReduction="10000"/>
          </a:bodyPr>
          <a:lstStyle/>
          <a:p>
            <a:pPr marL="0" indent="0">
              <a:lnSpc>
                <a:spcPct val="120000"/>
              </a:lnSpc>
              <a:buNone/>
            </a:pPr>
            <a:r>
              <a:rPr lang="en-US" sz="1600" dirty="0"/>
              <a:t>The traditional shopping experience often faces challenges such as inefficient inventory management, manual product scanning, and long checkout queues. These limitations result in a time-consuming and frustrating process for both customers and retailers.</a:t>
            </a:r>
          </a:p>
          <a:p>
            <a:pPr marL="0" indent="0">
              <a:buNone/>
            </a:pPr>
            <a:r>
              <a:rPr lang="en-US" sz="1600" b="1" dirty="0"/>
              <a:t>Key problems to be addressed  include:</a:t>
            </a:r>
            <a:endParaRPr lang="en-US" sz="1600" dirty="0"/>
          </a:p>
          <a:p>
            <a:pPr marL="457200" indent="-457200">
              <a:lnSpc>
                <a:spcPct val="120000"/>
              </a:lnSpc>
              <a:buFont typeface="+mj-lt"/>
              <a:buAutoNum type="arabicPeriod"/>
            </a:pPr>
            <a:r>
              <a:rPr lang="en-US" sz="1600" dirty="0"/>
              <a:t> </a:t>
            </a:r>
            <a:r>
              <a:rPr lang="en-US" sz="1600" b="1" dirty="0"/>
              <a:t>Inefficient Inventory Management:</a:t>
            </a:r>
            <a:r>
              <a:rPr lang="en-US" sz="1600" dirty="0"/>
              <a:t> This inefficient process can result in out-of-stock situations, unsatisfied customers, and revenue loss for retailers.</a:t>
            </a:r>
          </a:p>
          <a:p>
            <a:pPr marL="457200" indent="-457200">
              <a:lnSpc>
                <a:spcPct val="120000"/>
              </a:lnSpc>
              <a:buFont typeface="+mj-lt"/>
              <a:buAutoNum type="arabicPeriod"/>
            </a:pPr>
            <a:r>
              <a:rPr lang="en-US" sz="1600" b="1" dirty="0"/>
              <a:t>Time-consuming Product Scanning: </a:t>
            </a:r>
            <a:r>
              <a:rPr lang="en-US" sz="1600" dirty="0"/>
              <a:t>The conventional method of scanning products at the checkout counter requires individual item scanning, which can be time-consuming and prone to errors. This process often leads to long queues and customer dissatisfaction.</a:t>
            </a:r>
          </a:p>
          <a:p>
            <a:pPr marL="457200" indent="-457200">
              <a:lnSpc>
                <a:spcPct val="120000"/>
              </a:lnSpc>
              <a:buFont typeface="+mj-lt"/>
              <a:buAutoNum type="arabicPeriod"/>
            </a:pPr>
            <a:r>
              <a:rPr lang="en-US" sz="1600" dirty="0"/>
              <a:t> </a:t>
            </a:r>
            <a:r>
              <a:rPr lang="en-US" sz="1600" b="1" dirty="0"/>
              <a:t>Limited Customer Engagement</a:t>
            </a:r>
            <a:r>
              <a:rPr lang="en-US" sz="1600" dirty="0"/>
              <a:t>: Traditional shopping experiences lack personalized interactions and tailored recommendations. Customers are often unaware of product details, special offers, or complementary items that may enhance their shopping experience and meet their preferences.</a:t>
            </a:r>
          </a:p>
          <a:p>
            <a:pPr marL="457200" indent="-457200">
              <a:lnSpc>
                <a:spcPct val="120000"/>
              </a:lnSpc>
              <a:buFont typeface="+mj-lt"/>
              <a:buAutoNum type="arabicPeriod"/>
            </a:pPr>
            <a:r>
              <a:rPr lang="en-US" sz="1600" dirty="0"/>
              <a:t> </a:t>
            </a:r>
            <a:r>
              <a:rPr lang="en-US" sz="1600" b="1" dirty="0"/>
              <a:t>Ineffective Supply Chain Optimization: </a:t>
            </a:r>
            <a:r>
              <a:rPr lang="en-US" sz="1600" dirty="0"/>
              <a:t>Retailers face challenges in optimizing their supply chain processes, including restocking, inventory forecasting, and waste reduction. The lack of real-time data on product availability and customer preferences hinders their ability to streamline operations and minimize stockouts</a:t>
            </a:r>
            <a:r>
              <a:rPr lang="en-US" dirty="0"/>
              <a:t>.</a:t>
            </a:r>
            <a:endParaRPr lang="en-IN" dirty="0"/>
          </a:p>
        </p:txBody>
      </p:sp>
    </p:spTree>
    <p:extLst>
      <p:ext uri="{BB962C8B-B14F-4D97-AF65-F5344CB8AC3E}">
        <p14:creationId xmlns:p14="http://schemas.microsoft.com/office/powerpoint/2010/main" val="209610041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401043" y="6230111"/>
            <a:ext cx="457200" cy="457200"/>
            <a:chOff x="11401043" y="6230111"/>
            <a:chExt cx="457200" cy="457200"/>
          </a:xfrm>
        </p:grpSpPr>
        <p:pic>
          <p:nvPicPr>
            <p:cNvPr id="3" name="object 3"/>
            <p:cNvPicPr/>
            <p:nvPr/>
          </p:nvPicPr>
          <p:blipFill>
            <a:blip r:embed="rId2" cstate="print"/>
            <a:stretch>
              <a:fillRect/>
            </a:stretch>
          </p:blipFill>
          <p:spPr>
            <a:xfrm>
              <a:off x="11401043" y="6230111"/>
              <a:ext cx="457200" cy="457200"/>
            </a:xfrm>
            <a:prstGeom prst="rect">
              <a:avLst/>
            </a:prstGeom>
          </p:spPr>
        </p:pic>
        <p:sp>
          <p:nvSpPr>
            <p:cNvPr id="4" name="object 4"/>
            <p:cNvSpPr/>
            <p:nvPr/>
          </p:nvSpPr>
          <p:spPr>
            <a:xfrm>
              <a:off x="11431523" y="6259067"/>
              <a:ext cx="398145" cy="399415"/>
            </a:xfrm>
            <a:custGeom>
              <a:avLst/>
              <a:gdLst/>
              <a:ahLst/>
              <a:cxnLst/>
              <a:rect l="l" t="t" r="r" b="b"/>
              <a:pathLst>
                <a:path w="398145" h="399415">
                  <a:moveTo>
                    <a:pt x="0" y="199644"/>
                  </a:moveTo>
                  <a:lnTo>
                    <a:pt x="5252" y="153867"/>
                  </a:lnTo>
                  <a:lnTo>
                    <a:pt x="20214" y="111845"/>
                  </a:lnTo>
                  <a:lnTo>
                    <a:pt x="43691" y="74776"/>
                  </a:lnTo>
                  <a:lnTo>
                    <a:pt x="74490" y="43859"/>
                  </a:lnTo>
                  <a:lnTo>
                    <a:pt x="111417" y="20291"/>
                  </a:lnTo>
                  <a:lnTo>
                    <a:pt x="153279" y="5272"/>
                  </a:lnTo>
                  <a:lnTo>
                    <a:pt x="198882" y="0"/>
                  </a:lnTo>
                  <a:lnTo>
                    <a:pt x="244484" y="5272"/>
                  </a:lnTo>
                  <a:lnTo>
                    <a:pt x="286346" y="20291"/>
                  </a:lnTo>
                  <a:lnTo>
                    <a:pt x="323273" y="43859"/>
                  </a:lnTo>
                  <a:lnTo>
                    <a:pt x="354072" y="74776"/>
                  </a:lnTo>
                  <a:lnTo>
                    <a:pt x="377549" y="111845"/>
                  </a:lnTo>
                  <a:lnTo>
                    <a:pt x="392511" y="153867"/>
                  </a:lnTo>
                  <a:lnTo>
                    <a:pt x="397764" y="199644"/>
                  </a:lnTo>
                  <a:lnTo>
                    <a:pt x="392511" y="245420"/>
                  </a:lnTo>
                  <a:lnTo>
                    <a:pt x="377549" y="287442"/>
                  </a:lnTo>
                  <a:lnTo>
                    <a:pt x="354072" y="324511"/>
                  </a:lnTo>
                  <a:lnTo>
                    <a:pt x="323273" y="355428"/>
                  </a:lnTo>
                  <a:lnTo>
                    <a:pt x="286346" y="378996"/>
                  </a:lnTo>
                  <a:lnTo>
                    <a:pt x="244484" y="394015"/>
                  </a:lnTo>
                  <a:lnTo>
                    <a:pt x="198882" y="399288"/>
                  </a:lnTo>
                  <a:lnTo>
                    <a:pt x="153279" y="394015"/>
                  </a:lnTo>
                  <a:lnTo>
                    <a:pt x="111417" y="378996"/>
                  </a:lnTo>
                  <a:lnTo>
                    <a:pt x="74490" y="355428"/>
                  </a:lnTo>
                  <a:lnTo>
                    <a:pt x="43691" y="324511"/>
                  </a:lnTo>
                  <a:lnTo>
                    <a:pt x="20214" y="287442"/>
                  </a:lnTo>
                  <a:lnTo>
                    <a:pt x="5252" y="245420"/>
                  </a:lnTo>
                  <a:lnTo>
                    <a:pt x="0" y="199644"/>
                  </a:lnTo>
                  <a:close/>
                </a:path>
              </a:pathLst>
            </a:custGeom>
            <a:ln w="12699">
              <a:solidFill>
                <a:srgbClr val="FFFFFF"/>
              </a:solidFill>
            </a:ln>
          </p:spPr>
          <p:txBody>
            <a:bodyPr wrap="square" lIns="0" tIns="0" rIns="0" bIns="0" rtlCol="0"/>
            <a:lstStyle/>
            <a:p>
              <a:endParaRPr/>
            </a:p>
          </p:txBody>
        </p:sp>
      </p:grpSp>
      <p:pic>
        <p:nvPicPr>
          <p:cNvPr id="7" name="Picture 6">
            <a:extLst>
              <a:ext uri="{FF2B5EF4-FFF2-40B4-BE49-F238E27FC236}">
                <a16:creationId xmlns:a16="http://schemas.microsoft.com/office/drawing/2014/main" id="{711AE124-B8D8-76F1-A0B9-7C8FF8184D2C}"/>
              </a:ext>
            </a:extLst>
          </p:cNvPr>
          <p:cNvPicPr>
            <a:picLocks noChangeAspect="1"/>
          </p:cNvPicPr>
          <p:nvPr/>
        </p:nvPicPr>
        <p:blipFill>
          <a:blip r:embed="rId3"/>
          <a:stretch>
            <a:fillRect/>
          </a:stretch>
        </p:blipFill>
        <p:spPr>
          <a:xfrm>
            <a:off x="451515" y="410794"/>
            <a:ext cx="11178128" cy="56065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401043" y="6230111"/>
            <a:ext cx="457200" cy="457200"/>
            <a:chOff x="11401043" y="6230111"/>
            <a:chExt cx="457200" cy="457200"/>
          </a:xfrm>
        </p:grpSpPr>
        <p:pic>
          <p:nvPicPr>
            <p:cNvPr id="3" name="object 3"/>
            <p:cNvPicPr/>
            <p:nvPr/>
          </p:nvPicPr>
          <p:blipFill>
            <a:blip r:embed="rId2" cstate="print"/>
            <a:stretch>
              <a:fillRect/>
            </a:stretch>
          </p:blipFill>
          <p:spPr>
            <a:xfrm>
              <a:off x="11401043" y="6230111"/>
              <a:ext cx="457200" cy="457200"/>
            </a:xfrm>
            <a:prstGeom prst="rect">
              <a:avLst/>
            </a:prstGeom>
          </p:spPr>
        </p:pic>
        <p:sp>
          <p:nvSpPr>
            <p:cNvPr id="4" name="object 4"/>
            <p:cNvSpPr/>
            <p:nvPr/>
          </p:nvSpPr>
          <p:spPr>
            <a:xfrm>
              <a:off x="11431523" y="6259067"/>
              <a:ext cx="398145" cy="399415"/>
            </a:xfrm>
            <a:custGeom>
              <a:avLst/>
              <a:gdLst/>
              <a:ahLst/>
              <a:cxnLst/>
              <a:rect l="l" t="t" r="r" b="b"/>
              <a:pathLst>
                <a:path w="398145" h="399415">
                  <a:moveTo>
                    <a:pt x="0" y="199644"/>
                  </a:moveTo>
                  <a:lnTo>
                    <a:pt x="5252" y="153867"/>
                  </a:lnTo>
                  <a:lnTo>
                    <a:pt x="20214" y="111845"/>
                  </a:lnTo>
                  <a:lnTo>
                    <a:pt x="43691" y="74776"/>
                  </a:lnTo>
                  <a:lnTo>
                    <a:pt x="74490" y="43859"/>
                  </a:lnTo>
                  <a:lnTo>
                    <a:pt x="111417" y="20291"/>
                  </a:lnTo>
                  <a:lnTo>
                    <a:pt x="153279" y="5272"/>
                  </a:lnTo>
                  <a:lnTo>
                    <a:pt x="198882" y="0"/>
                  </a:lnTo>
                  <a:lnTo>
                    <a:pt x="244484" y="5272"/>
                  </a:lnTo>
                  <a:lnTo>
                    <a:pt x="286346" y="20291"/>
                  </a:lnTo>
                  <a:lnTo>
                    <a:pt x="323273" y="43859"/>
                  </a:lnTo>
                  <a:lnTo>
                    <a:pt x="354072" y="74776"/>
                  </a:lnTo>
                  <a:lnTo>
                    <a:pt x="377549" y="111845"/>
                  </a:lnTo>
                  <a:lnTo>
                    <a:pt x="392511" y="153867"/>
                  </a:lnTo>
                  <a:lnTo>
                    <a:pt x="397764" y="199644"/>
                  </a:lnTo>
                  <a:lnTo>
                    <a:pt x="392511" y="245420"/>
                  </a:lnTo>
                  <a:lnTo>
                    <a:pt x="377549" y="287442"/>
                  </a:lnTo>
                  <a:lnTo>
                    <a:pt x="354072" y="324511"/>
                  </a:lnTo>
                  <a:lnTo>
                    <a:pt x="323273" y="355428"/>
                  </a:lnTo>
                  <a:lnTo>
                    <a:pt x="286346" y="378996"/>
                  </a:lnTo>
                  <a:lnTo>
                    <a:pt x="244484" y="394015"/>
                  </a:lnTo>
                  <a:lnTo>
                    <a:pt x="198882" y="399288"/>
                  </a:lnTo>
                  <a:lnTo>
                    <a:pt x="153279" y="394015"/>
                  </a:lnTo>
                  <a:lnTo>
                    <a:pt x="111417" y="378996"/>
                  </a:lnTo>
                  <a:lnTo>
                    <a:pt x="74490" y="355428"/>
                  </a:lnTo>
                  <a:lnTo>
                    <a:pt x="43691" y="324511"/>
                  </a:lnTo>
                  <a:lnTo>
                    <a:pt x="20214" y="287442"/>
                  </a:lnTo>
                  <a:lnTo>
                    <a:pt x="5252" y="245420"/>
                  </a:lnTo>
                  <a:lnTo>
                    <a:pt x="0" y="199644"/>
                  </a:lnTo>
                  <a:close/>
                </a:path>
              </a:pathLst>
            </a:custGeom>
            <a:ln w="12699">
              <a:solidFill>
                <a:srgbClr val="FFFFFF"/>
              </a:solidFill>
            </a:ln>
          </p:spPr>
          <p:txBody>
            <a:bodyPr wrap="square" lIns="0" tIns="0" rIns="0" bIns="0" rtlCol="0"/>
            <a:lstStyle/>
            <a:p>
              <a:endParaRPr/>
            </a:p>
          </p:txBody>
        </p:sp>
      </p:grpSp>
      <p:pic>
        <p:nvPicPr>
          <p:cNvPr id="5" name="object 5"/>
          <p:cNvPicPr/>
          <p:nvPr/>
        </p:nvPicPr>
        <p:blipFill>
          <a:blip r:embed="rId3" cstate="print"/>
          <a:stretch>
            <a:fillRect/>
          </a:stretch>
        </p:blipFill>
        <p:spPr>
          <a:xfrm>
            <a:off x="1498091" y="641604"/>
            <a:ext cx="2505455" cy="5434583"/>
          </a:xfrm>
          <a:prstGeom prst="rect">
            <a:avLst/>
          </a:prstGeom>
        </p:spPr>
      </p:pic>
      <p:pic>
        <p:nvPicPr>
          <p:cNvPr id="6" name="object 6"/>
          <p:cNvPicPr/>
          <p:nvPr/>
        </p:nvPicPr>
        <p:blipFill>
          <a:blip r:embed="rId4" cstate="print"/>
          <a:stretch>
            <a:fillRect/>
          </a:stretch>
        </p:blipFill>
        <p:spPr>
          <a:xfrm>
            <a:off x="5234940" y="641604"/>
            <a:ext cx="3122675" cy="451103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DBD-B389-6E8C-66DB-C4AAA19C62D7}"/>
              </a:ext>
            </a:extLst>
          </p:cNvPr>
          <p:cNvSpPr>
            <a:spLocks noGrp="1"/>
          </p:cNvSpPr>
          <p:nvPr>
            <p:ph type="title"/>
          </p:nvPr>
        </p:nvSpPr>
        <p:spPr>
          <a:xfrm>
            <a:off x="0" y="0"/>
            <a:ext cx="10058400" cy="1609344"/>
          </a:xfrm>
        </p:spPr>
        <p:txBody>
          <a:bodyPr>
            <a:normAutofit/>
          </a:bodyPr>
          <a:lstStyle/>
          <a:p>
            <a:r>
              <a:rPr lang="en-US" dirty="0"/>
              <a:t>Changes made:</a:t>
            </a:r>
          </a:p>
        </p:txBody>
      </p:sp>
      <p:sp>
        <p:nvSpPr>
          <p:cNvPr id="3" name="TextBox 2">
            <a:extLst>
              <a:ext uri="{FF2B5EF4-FFF2-40B4-BE49-F238E27FC236}">
                <a16:creationId xmlns:a16="http://schemas.microsoft.com/office/drawing/2014/main" id="{E1556A3B-BD39-9D1F-986D-E002DCC9B0C7}"/>
              </a:ext>
            </a:extLst>
          </p:cNvPr>
          <p:cNvSpPr txBox="1"/>
          <p:nvPr/>
        </p:nvSpPr>
        <p:spPr>
          <a:xfrm>
            <a:off x="245806" y="1386349"/>
            <a:ext cx="11700387" cy="5078313"/>
          </a:xfrm>
          <a:prstGeom prst="rect">
            <a:avLst/>
          </a:prstGeom>
          <a:noFill/>
        </p:spPr>
        <p:txBody>
          <a:bodyPr wrap="square" rtlCol="0">
            <a:spAutoFit/>
          </a:bodyPr>
          <a:lstStyle/>
          <a:p>
            <a:r>
              <a:rPr lang="en-US" dirty="0"/>
              <a:t>1.Fixed frequent restart of setup</a:t>
            </a:r>
          </a:p>
          <a:p>
            <a:endParaRPr lang="en-US" dirty="0"/>
          </a:p>
          <a:p>
            <a:pPr marL="342900" indent="-342900">
              <a:buAutoNum type="arabicPeriod"/>
            </a:pPr>
            <a:endParaRPr lang="en-US" dirty="0"/>
          </a:p>
          <a:p>
            <a:r>
              <a:rPr lang="en-US" dirty="0"/>
              <a:t>2. Fixed webpage(now optimized)</a:t>
            </a:r>
          </a:p>
          <a:p>
            <a:endParaRPr lang="en-US" dirty="0"/>
          </a:p>
          <a:p>
            <a:endParaRPr lang="en-US" dirty="0"/>
          </a:p>
          <a:p>
            <a:endParaRPr lang="en-US" dirty="0"/>
          </a:p>
          <a:p>
            <a:r>
              <a:rPr lang="en-US" dirty="0"/>
              <a:t>3. Fixed </a:t>
            </a:r>
            <a:r>
              <a:rPr lang="en-US" dirty="0" err="1"/>
              <a:t>sms</a:t>
            </a:r>
            <a:r>
              <a:rPr lang="en-US" dirty="0"/>
              <a:t> triggering issue  </a:t>
            </a:r>
          </a:p>
          <a:p>
            <a:endParaRPr lang="en-US" dirty="0"/>
          </a:p>
          <a:p>
            <a:endParaRPr lang="en-US" dirty="0"/>
          </a:p>
          <a:p>
            <a:endParaRPr lang="en-US" dirty="0"/>
          </a:p>
          <a:p>
            <a:r>
              <a:rPr lang="en-US" dirty="0"/>
              <a:t>4. Added </a:t>
            </a:r>
            <a:r>
              <a:rPr lang="en-US" dirty="0" err="1"/>
              <a:t>autorefresh</a:t>
            </a:r>
            <a:r>
              <a:rPr lang="en-US" dirty="0"/>
              <a:t> button in webpage</a:t>
            </a:r>
          </a:p>
          <a:p>
            <a:endParaRPr lang="en-US" dirty="0"/>
          </a:p>
          <a:p>
            <a:endParaRPr lang="en-US" dirty="0"/>
          </a:p>
          <a:p>
            <a:endParaRPr lang="en-US" dirty="0"/>
          </a:p>
          <a:p>
            <a:r>
              <a:rPr lang="en-US" dirty="0"/>
              <a:t>5. Added Static payment page</a:t>
            </a:r>
          </a:p>
          <a:p>
            <a:endParaRPr lang="en-US" dirty="0"/>
          </a:p>
          <a:p>
            <a:r>
              <a:rPr lang="en-US" dirty="0">
                <a:hlinkClick r:id="rId2"/>
              </a:rPr>
              <a:t> https://smart-cart-payment.netlify.app/</a:t>
            </a:r>
            <a:endParaRPr lang="en-US" dirty="0"/>
          </a:p>
        </p:txBody>
      </p:sp>
    </p:spTree>
    <p:extLst>
      <p:ext uri="{BB962C8B-B14F-4D97-AF65-F5344CB8AC3E}">
        <p14:creationId xmlns:p14="http://schemas.microsoft.com/office/powerpoint/2010/main" val="2848053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C7520-7665-9739-E57A-00FE30829B2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689B5D7-D865-85B5-1AFC-F814D1DA322D}"/>
              </a:ext>
            </a:extLst>
          </p:cNvPr>
          <p:cNvPicPr>
            <a:picLocks noChangeAspect="1"/>
          </p:cNvPicPr>
          <p:nvPr/>
        </p:nvPicPr>
        <p:blipFill>
          <a:blip r:embed="rId2"/>
          <a:stretch>
            <a:fillRect/>
          </a:stretch>
        </p:blipFill>
        <p:spPr>
          <a:xfrm>
            <a:off x="763422" y="383458"/>
            <a:ext cx="10651830" cy="5540533"/>
          </a:xfrm>
          <a:prstGeom prst="rect">
            <a:avLst/>
          </a:prstGeom>
        </p:spPr>
      </p:pic>
    </p:spTree>
    <p:extLst>
      <p:ext uri="{BB962C8B-B14F-4D97-AF65-F5344CB8AC3E}">
        <p14:creationId xmlns:p14="http://schemas.microsoft.com/office/powerpoint/2010/main" val="3174675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8AE44C-C247-BC8B-17FF-CAE9348C84F5}"/>
              </a:ext>
            </a:extLst>
          </p:cNvPr>
          <p:cNvSpPr txBox="1"/>
          <p:nvPr/>
        </p:nvSpPr>
        <p:spPr>
          <a:xfrm>
            <a:off x="344129" y="344130"/>
            <a:ext cx="11700387" cy="923330"/>
          </a:xfrm>
          <a:prstGeom prst="rect">
            <a:avLst/>
          </a:prstGeom>
          <a:noFill/>
        </p:spPr>
        <p:txBody>
          <a:bodyPr wrap="square" rtlCol="0">
            <a:spAutoFit/>
          </a:bodyPr>
          <a:lstStyle/>
          <a:p>
            <a:r>
              <a:rPr lang="en-US" dirty="0"/>
              <a:t>6. Added thank you page when payment completes</a:t>
            </a:r>
          </a:p>
          <a:p>
            <a:endParaRPr lang="en-US" dirty="0"/>
          </a:p>
          <a:p>
            <a:r>
              <a:rPr lang="en-US" dirty="0">
                <a:hlinkClick r:id="rId2"/>
              </a:rPr>
              <a:t> https://smart-cart-ty.netlify.app/</a:t>
            </a:r>
            <a:endParaRPr lang="en-US" dirty="0"/>
          </a:p>
        </p:txBody>
      </p:sp>
      <p:pic>
        <p:nvPicPr>
          <p:cNvPr id="5" name="Picture 4">
            <a:extLst>
              <a:ext uri="{FF2B5EF4-FFF2-40B4-BE49-F238E27FC236}">
                <a16:creationId xmlns:a16="http://schemas.microsoft.com/office/drawing/2014/main" id="{34189F1D-2537-A4E7-77AA-6E4EFBC47080}"/>
              </a:ext>
            </a:extLst>
          </p:cNvPr>
          <p:cNvPicPr>
            <a:picLocks noChangeAspect="1"/>
          </p:cNvPicPr>
          <p:nvPr/>
        </p:nvPicPr>
        <p:blipFill>
          <a:blip r:embed="rId3"/>
          <a:stretch>
            <a:fillRect/>
          </a:stretch>
        </p:blipFill>
        <p:spPr>
          <a:xfrm>
            <a:off x="344129" y="1441983"/>
            <a:ext cx="9832258" cy="4936634"/>
          </a:xfrm>
          <a:prstGeom prst="rect">
            <a:avLst/>
          </a:prstGeom>
        </p:spPr>
      </p:pic>
    </p:spTree>
    <p:extLst>
      <p:ext uri="{BB962C8B-B14F-4D97-AF65-F5344CB8AC3E}">
        <p14:creationId xmlns:p14="http://schemas.microsoft.com/office/powerpoint/2010/main" val="2428939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5FBDA69-A23D-62C7-69BA-F5703349CE23}"/>
              </a:ext>
            </a:extLst>
          </p:cNvPr>
          <p:cNvSpPr txBox="1"/>
          <p:nvPr/>
        </p:nvSpPr>
        <p:spPr>
          <a:xfrm>
            <a:off x="294969" y="176981"/>
            <a:ext cx="8849032" cy="3139321"/>
          </a:xfrm>
          <a:prstGeom prst="rect">
            <a:avLst/>
          </a:prstGeom>
          <a:noFill/>
        </p:spPr>
        <p:txBody>
          <a:bodyPr wrap="square">
            <a:spAutoFit/>
          </a:bodyPr>
          <a:lstStyle/>
          <a:p>
            <a:r>
              <a:rPr lang="en-US" dirty="0"/>
              <a:t>7. Added Admin(Owner) login to access Admin panel</a:t>
            </a:r>
          </a:p>
          <a:p>
            <a:endParaRPr lang="en-US" dirty="0"/>
          </a:p>
          <a:p>
            <a:r>
              <a:rPr lang="en-US" dirty="0"/>
              <a:t>Credentials to login*</a:t>
            </a:r>
          </a:p>
          <a:p>
            <a:r>
              <a:rPr lang="en-US" dirty="0"/>
              <a:t>Username- admin</a:t>
            </a:r>
          </a:p>
          <a:p>
            <a:r>
              <a:rPr lang="en-US" dirty="0"/>
              <a:t>Password - admin</a:t>
            </a:r>
          </a:p>
          <a:p>
            <a:endParaRPr lang="en-US" dirty="0"/>
          </a:p>
          <a:p>
            <a:r>
              <a:rPr lang="en-US" dirty="0"/>
              <a:t>Unable to login if entered wrong credentials </a:t>
            </a:r>
          </a:p>
          <a:p>
            <a:r>
              <a:rPr lang="en-US" dirty="0">
                <a:hlinkClick r:id="rId2"/>
              </a:rPr>
              <a:t>https://smart-cart-admin-login.netlify.app/</a:t>
            </a:r>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3E0CD19D-5FA0-722F-ED50-89F36D8B59B5}"/>
              </a:ext>
            </a:extLst>
          </p:cNvPr>
          <p:cNvPicPr>
            <a:picLocks noChangeAspect="1"/>
          </p:cNvPicPr>
          <p:nvPr/>
        </p:nvPicPr>
        <p:blipFill>
          <a:blip r:embed="rId3"/>
          <a:stretch>
            <a:fillRect/>
          </a:stretch>
        </p:blipFill>
        <p:spPr>
          <a:xfrm>
            <a:off x="1229031" y="2500328"/>
            <a:ext cx="8976853" cy="4316789"/>
          </a:xfrm>
          <a:prstGeom prst="rect">
            <a:avLst/>
          </a:prstGeom>
        </p:spPr>
      </p:pic>
    </p:spTree>
    <p:extLst>
      <p:ext uri="{BB962C8B-B14F-4D97-AF65-F5344CB8AC3E}">
        <p14:creationId xmlns:p14="http://schemas.microsoft.com/office/powerpoint/2010/main" val="236030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C09977-35DB-7C27-6C4F-AAB7EE69EE9A}"/>
              </a:ext>
            </a:extLst>
          </p:cNvPr>
          <p:cNvSpPr txBox="1"/>
          <p:nvPr/>
        </p:nvSpPr>
        <p:spPr>
          <a:xfrm>
            <a:off x="226142" y="157767"/>
            <a:ext cx="6096000" cy="646331"/>
          </a:xfrm>
          <a:prstGeom prst="rect">
            <a:avLst/>
          </a:prstGeom>
          <a:noFill/>
        </p:spPr>
        <p:txBody>
          <a:bodyPr wrap="square">
            <a:spAutoFit/>
          </a:bodyPr>
          <a:lstStyle/>
          <a:p>
            <a:r>
              <a:rPr lang="en-US" dirty="0"/>
              <a:t>8. Added Admin Panel with features</a:t>
            </a:r>
          </a:p>
          <a:p>
            <a:endParaRPr lang="en-US" dirty="0"/>
          </a:p>
        </p:txBody>
      </p:sp>
      <p:sp>
        <p:nvSpPr>
          <p:cNvPr id="6" name="TextBox 5">
            <a:extLst>
              <a:ext uri="{FF2B5EF4-FFF2-40B4-BE49-F238E27FC236}">
                <a16:creationId xmlns:a16="http://schemas.microsoft.com/office/drawing/2014/main" id="{7EB00498-9E19-1B08-E5F2-AE5A006051F5}"/>
              </a:ext>
            </a:extLst>
          </p:cNvPr>
          <p:cNvSpPr txBox="1"/>
          <p:nvPr/>
        </p:nvSpPr>
        <p:spPr>
          <a:xfrm>
            <a:off x="226142" y="648929"/>
            <a:ext cx="6096000" cy="369332"/>
          </a:xfrm>
          <a:prstGeom prst="rect">
            <a:avLst/>
          </a:prstGeom>
          <a:noFill/>
        </p:spPr>
        <p:txBody>
          <a:bodyPr wrap="square">
            <a:spAutoFit/>
          </a:bodyPr>
          <a:lstStyle/>
          <a:p>
            <a:r>
              <a:rPr lang="en-US" dirty="0">
                <a:hlinkClick r:id="rId2"/>
              </a:rPr>
              <a:t>https://smart-cart-admin-panel.netlify.app/</a:t>
            </a:r>
            <a:endParaRPr lang="en-US" dirty="0"/>
          </a:p>
        </p:txBody>
      </p:sp>
      <p:pic>
        <p:nvPicPr>
          <p:cNvPr id="8" name="Picture 7">
            <a:extLst>
              <a:ext uri="{FF2B5EF4-FFF2-40B4-BE49-F238E27FC236}">
                <a16:creationId xmlns:a16="http://schemas.microsoft.com/office/drawing/2014/main" id="{7EEE6103-67AF-C698-ACBB-B54BBFF573BA}"/>
              </a:ext>
            </a:extLst>
          </p:cNvPr>
          <p:cNvPicPr>
            <a:picLocks noChangeAspect="1"/>
          </p:cNvPicPr>
          <p:nvPr/>
        </p:nvPicPr>
        <p:blipFill>
          <a:blip r:embed="rId3"/>
          <a:stretch>
            <a:fillRect/>
          </a:stretch>
        </p:blipFill>
        <p:spPr>
          <a:xfrm>
            <a:off x="609600" y="1120877"/>
            <a:ext cx="9886758" cy="4974340"/>
          </a:xfrm>
          <a:prstGeom prst="rect">
            <a:avLst/>
          </a:prstGeom>
        </p:spPr>
      </p:pic>
    </p:spTree>
    <p:extLst>
      <p:ext uri="{BB962C8B-B14F-4D97-AF65-F5344CB8AC3E}">
        <p14:creationId xmlns:p14="http://schemas.microsoft.com/office/powerpoint/2010/main" val="80435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7396A8-C172-1613-D078-9A072AD53C9C}"/>
              </a:ext>
            </a:extLst>
          </p:cNvPr>
          <p:cNvSpPr txBox="1"/>
          <p:nvPr/>
        </p:nvSpPr>
        <p:spPr>
          <a:xfrm>
            <a:off x="216310" y="100469"/>
            <a:ext cx="6096000" cy="12003286"/>
          </a:xfrm>
          <a:prstGeom prst="rect">
            <a:avLst/>
          </a:prstGeom>
          <a:noFill/>
        </p:spPr>
        <p:txBody>
          <a:bodyPr wrap="square">
            <a:spAutoFit/>
          </a:bodyPr>
          <a:lstStyle/>
          <a:p>
            <a:r>
              <a:rPr lang="en-US" dirty="0"/>
              <a:t>9.Added Sales Analysis with daily/monthly/yearly basis</a:t>
            </a:r>
          </a:p>
          <a:p>
            <a:endParaRPr lang="en-US" dirty="0"/>
          </a:p>
          <a:p>
            <a:r>
              <a:rPr lang="en-US" dirty="0">
                <a:hlinkClick r:id="rId2"/>
              </a:rPr>
              <a:t>https://smart-cart-sales.netlify.app/</a:t>
            </a:r>
            <a:endParaRPr lang="en-US" dirty="0"/>
          </a:p>
          <a:p>
            <a:r>
              <a:rPr lang="en-US" dirty="0"/>
              <a:t>Daily mode: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E4C96EDD-5E5E-1D89-C7C8-28DBDD7EE137}"/>
              </a:ext>
            </a:extLst>
          </p:cNvPr>
          <p:cNvPicPr>
            <a:picLocks noChangeAspect="1"/>
          </p:cNvPicPr>
          <p:nvPr/>
        </p:nvPicPr>
        <p:blipFill>
          <a:blip r:embed="rId3"/>
          <a:stretch>
            <a:fillRect/>
          </a:stretch>
        </p:blipFill>
        <p:spPr>
          <a:xfrm>
            <a:off x="1528463" y="1547960"/>
            <a:ext cx="9567693" cy="4801314"/>
          </a:xfrm>
          <a:prstGeom prst="rect">
            <a:avLst/>
          </a:prstGeom>
        </p:spPr>
      </p:pic>
    </p:spTree>
    <p:extLst>
      <p:ext uri="{BB962C8B-B14F-4D97-AF65-F5344CB8AC3E}">
        <p14:creationId xmlns:p14="http://schemas.microsoft.com/office/powerpoint/2010/main" val="188947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13F7BF-D15C-E02E-BAE6-ADB8A77F654E}"/>
              </a:ext>
            </a:extLst>
          </p:cNvPr>
          <p:cNvSpPr txBox="1"/>
          <p:nvPr/>
        </p:nvSpPr>
        <p:spPr>
          <a:xfrm>
            <a:off x="324464" y="228289"/>
            <a:ext cx="6096000" cy="369332"/>
          </a:xfrm>
          <a:prstGeom prst="rect">
            <a:avLst/>
          </a:prstGeom>
          <a:noFill/>
        </p:spPr>
        <p:txBody>
          <a:bodyPr wrap="square">
            <a:spAutoFit/>
          </a:bodyPr>
          <a:lstStyle/>
          <a:p>
            <a:r>
              <a:rPr lang="en-US" dirty="0"/>
              <a:t>Yearly mode:</a:t>
            </a:r>
          </a:p>
        </p:txBody>
      </p:sp>
      <p:pic>
        <p:nvPicPr>
          <p:cNvPr id="6" name="Picture 5">
            <a:extLst>
              <a:ext uri="{FF2B5EF4-FFF2-40B4-BE49-F238E27FC236}">
                <a16:creationId xmlns:a16="http://schemas.microsoft.com/office/drawing/2014/main" id="{80486E59-10DE-EB57-17CF-2904004DBE21}"/>
              </a:ext>
            </a:extLst>
          </p:cNvPr>
          <p:cNvPicPr>
            <a:picLocks noChangeAspect="1"/>
          </p:cNvPicPr>
          <p:nvPr/>
        </p:nvPicPr>
        <p:blipFill>
          <a:blip r:embed="rId2"/>
          <a:stretch>
            <a:fillRect/>
          </a:stretch>
        </p:blipFill>
        <p:spPr>
          <a:xfrm>
            <a:off x="1106129" y="934019"/>
            <a:ext cx="10274710" cy="4989961"/>
          </a:xfrm>
          <a:prstGeom prst="rect">
            <a:avLst/>
          </a:prstGeom>
        </p:spPr>
      </p:pic>
    </p:spTree>
    <p:extLst>
      <p:ext uri="{BB962C8B-B14F-4D97-AF65-F5344CB8AC3E}">
        <p14:creationId xmlns:p14="http://schemas.microsoft.com/office/powerpoint/2010/main" val="3584391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047EDA-A799-26BD-9A12-A169F405CBE1}"/>
              </a:ext>
            </a:extLst>
          </p:cNvPr>
          <p:cNvSpPr txBox="1"/>
          <p:nvPr/>
        </p:nvSpPr>
        <p:spPr>
          <a:xfrm>
            <a:off x="216310" y="287282"/>
            <a:ext cx="6096000" cy="923330"/>
          </a:xfrm>
          <a:prstGeom prst="rect">
            <a:avLst/>
          </a:prstGeom>
          <a:noFill/>
        </p:spPr>
        <p:txBody>
          <a:bodyPr wrap="square">
            <a:spAutoFit/>
          </a:bodyPr>
          <a:lstStyle/>
          <a:p>
            <a:r>
              <a:rPr lang="en-US" dirty="0"/>
              <a:t>10. Added static option to see recent orders</a:t>
            </a:r>
          </a:p>
          <a:p>
            <a:endParaRPr lang="en-US" dirty="0"/>
          </a:p>
          <a:p>
            <a:r>
              <a:rPr lang="en-US" dirty="0">
                <a:hlinkClick r:id="rId2"/>
              </a:rPr>
              <a:t>https://recent-orders.netlify.app/</a:t>
            </a:r>
            <a:endParaRPr lang="en-US" dirty="0"/>
          </a:p>
        </p:txBody>
      </p:sp>
      <p:pic>
        <p:nvPicPr>
          <p:cNvPr id="6" name="Picture 5">
            <a:extLst>
              <a:ext uri="{FF2B5EF4-FFF2-40B4-BE49-F238E27FC236}">
                <a16:creationId xmlns:a16="http://schemas.microsoft.com/office/drawing/2014/main" id="{F25BF362-E37A-047C-40C8-8C57BBBC4894}"/>
              </a:ext>
            </a:extLst>
          </p:cNvPr>
          <p:cNvPicPr>
            <a:picLocks noChangeAspect="1"/>
          </p:cNvPicPr>
          <p:nvPr/>
        </p:nvPicPr>
        <p:blipFill>
          <a:blip r:embed="rId3"/>
          <a:stretch>
            <a:fillRect/>
          </a:stretch>
        </p:blipFill>
        <p:spPr>
          <a:xfrm>
            <a:off x="816077" y="1527417"/>
            <a:ext cx="9969910" cy="5132814"/>
          </a:xfrm>
          <a:prstGeom prst="rect">
            <a:avLst/>
          </a:prstGeom>
        </p:spPr>
      </p:pic>
    </p:spTree>
    <p:extLst>
      <p:ext uri="{BB962C8B-B14F-4D97-AF65-F5344CB8AC3E}">
        <p14:creationId xmlns:p14="http://schemas.microsoft.com/office/powerpoint/2010/main" val="344011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385D1-B13D-298E-3FC4-51E94A4B15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48BA6B-AD14-DC00-7DAB-408B81668AF1}"/>
              </a:ext>
            </a:extLst>
          </p:cNvPr>
          <p:cNvSpPr>
            <a:spLocks noGrp="1"/>
          </p:cNvSpPr>
          <p:nvPr>
            <p:ph type="title"/>
          </p:nvPr>
        </p:nvSpPr>
        <p:spPr>
          <a:xfrm>
            <a:off x="342900" y="484632"/>
            <a:ext cx="10785348" cy="639318"/>
          </a:xfrm>
        </p:spPr>
        <p:txBody>
          <a:bodyPr>
            <a:noAutofit/>
          </a:bodyPr>
          <a:lstStyle/>
          <a:p>
            <a:r>
              <a:rPr lang="en-IN" sz="4000" dirty="0"/>
              <a:t>Key objectives of the project </a:t>
            </a:r>
            <a:r>
              <a:rPr lang="en-IN" sz="4400" dirty="0"/>
              <a:t>:</a:t>
            </a:r>
          </a:p>
        </p:txBody>
      </p:sp>
      <p:sp>
        <p:nvSpPr>
          <p:cNvPr id="3" name="Content Placeholder 2">
            <a:extLst>
              <a:ext uri="{FF2B5EF4-FFF2-40B4-BE49-F238E27FC236}">
                <a16:creationId xmlns:a16="http://schemas.microsoft.com/office/drawing/2014/main" id="{1228F0ED-80BF-8052-E4EB-972EFA45C24F}"/>
              </a:ext>
            </a:extLst>
          </p:cNvPr>
          <p:cNvSpPr>
            <a:spLocks noGrp="1"/>
          </p:cNvSpPr>
          <p:nvPr>
            <p:ph idx="1"/>
          </p:nvPr>
        </p:nvSpPr>
        <p:spPr>
          <a:xfrm>
            <a:off x="342900" y="1247775"/>
            <a:ext cx="11601450" cy="5248275"/>
          </a:xfrm>
        </p:spPr>
        <p:txBody>
          <a:bodyPr>
            <a:normAutofit fontScale="25000" lnSpcReduction="20000"/>
          </a:bodyPr>
          <a:lstStyle/>
          <a:p>
            <a:pPr algn="l">
              <a:lnSpc>
                <a:spcPct val="120000"/>
              </a:lnSpc>
              <a:buFont typeface="+mj-lt"/>
              <a:buAutoNum type="arabicPeriod"/>
            </a:pPr>
            <a:r>
              <a:rPr lang="en-US" sz="5600" b="1" i="0" dirty="0">
                <a:solidFill>
                  <a:srgbClr val="374151"/>
                </a:solidFill>
                <a:effectLst/>
              </a:rPr>
              <a:t>Real-time Inventory Management:</a:t>
            </a:r>
            <a:endParaRPr lang="en-US" sz="5600" b="0" i="0" dirty="0">
              <a:solidFill>
                <a:srgbClr val="374151"/>
              </a:solidFill>
              <a:effectLst/>
            </a:endParaRPr>
          </a:p>
          <a:p>
            <a:pPr marL="742950" lvl="1" indent="-285750" algn="l">
              <a:lnSpc>
                <a:spcPct val="120000"/>
              </a:lnSpc>
              <a:buFont typeface="+mj-lt"/>
              <a:buAutoNum type="arabicPeriod"/>
            </a:pPr>
            <a:r>
              <a:rPr lang="en-US" sz="5600" b="0" i="0" dirty="0">
                <a:solidFill>
                  <a:srgbClr val="374151"/>
                </a:solidFill>
                <a:effectLst/>
              </a:rPr>
              <a:t>Enable automatic tracking of inventory levels in real-time by utilizing RFID technology.</a:t>
            </a:r>
          </a:p>
          <a:p>
            <a:pPr marL="742950" lvl="1" indent="-285750" algn="l">
              <a:lnSpc>
                <a:spcPct val="120000"/>
              </a:lnSpc>
              <a:buFont typeface="+mj-lt"/>
              <a:buAutoNum type="arabicPeriod"/>
            </a:pPr>
            <a:r>
              <a:rPr lang="en-US" sz="5600" b="0" i="0" dirty="0">
                <a:solidFill>
                  <a:srgbClr val="374151"/>
                </a:solidFill>
                <a:effectLst/>
              </a:rPr>
              <a:t>Provide instant updates on product availability and stock levels to both customers and retailers.</a:t>
            </a:r>
          </a:p>
          <a:p>
            <a:pPr marL="742950" lvl="1" indent="-285750" algn="l">
              <a:lnSpc>
                <a:spcPct val="120000"/>
              </a:lnSpc>
              <a:buFont typeface="+mj-lt"/>
              <a:buAutoNum type="arabicPeriod"/>
            </a:pPr>
            <a:r>
              <a:rPr lang="en-US" sz="5600" b="0" i="0" dirty="0">
                <a:solidFill>
                  <a:srgbClr val="374151"/>
                </a:solidFill>
                <a:effectLst/>
              </a:rPr>
              <a:t>Reduce instances of out-of-stock situations, ensuring customer satisfaction and minimizing revenue loss for retailers.</a:t>
            </a:r>
          </a:p>
          <a:p>
            <a:pPr algn="l">
              <a:lnSpc>
                <a:spcPct val="120000"/>
              </a:lnSpc>
              <a:buFont typeface="+mj-lt"/>
              <a:buAutoNum type="arabicPeriod"/>
            </a:pPr>
            <a:r>
              <a:rPr lang="en-US" sz="5600" b="1" i="0" dirty="0">
                <a:solidFill>
                  <a:srgbClr val="374151"/>
                </a:solidFill>
                <a:effectLst/>
              </a:rPr>
              <a:t>Efficient and Quick Checkout Process:</a:t>
            </a:r>
            <a:endParaRPr lang="en-US" sz="5600" b="0" i="0" dirty="0">
              <a:solidFill>
                <a:srgbClr val="374151"/>
              </a:solidFill>
              <a:effectLst/>
            </a:endParaRPr>
          </a:p>
          <a:p>
            <a:pPr marL="742950" lvl="1" indent="-285750" algn="l">
              <a:lnSpc>
                <a:spcPct val="120000"/>
              </a:lnSpc>
              <a:buFont typeface="+mj-lt"/>
              <a:buAutoNum type="arabicPeriod"/>
            </a:pPr>
            <a:r>
              <a:rPr lang="en-US" sz="5600" b="0" i="0" dirty="0">
                <a:solidFill>
                  <a:srgbClr val="374151"/>
                </a:solidFill>
                <a:effectLst/>
              </a:rPr>
              <a:t>Implement a streamlined checkout process by utilizing RFID tags for automatic product identification.</a:t>
            </a:r>
          </a:p>
          <a:p>
            <a:pPr marL="742950" lvl="1" indent="-285750" algn="l">
              <a:lnSpc>
                <a:spcPct val="120000"/>
              </a:lnSpc>
              <a:buFont typeface="+mj-lt"/>
              <a:buAutoNum type="arabicPeriod"/>
            </a:pPr>
            <a:r>
              <a:rPr lang="en-US" sz="5600" b="0" i="0" dirty="0">
                <a:solidFill>
                  <a:srgbClr val="374151"/>
                </a:solidFill>
                <a:effectLst/>
              </a:rPr>
              <a:t>Eliminate the need for manual scanning at the checkout counter, reducing waiting times for customers.</a:t>
            </a:r>
          </a:p>
          <a:p>
            <a:pPr marL="742950" lvl="1" indent="-285750" algn="l">
              <a:lnSpc>
                <a:spcPct val="120000"/>
              </a:lnSpc>
              <a:buFont typeface="+mj-lt"/>
              <a:buAutoNum type="arabicPeriod"/>
            </a:pPr>
            <a:r>
              <a:rPr lang="en-US" sz="5600" b="0" i="0" dirty="0">
                <a:solidFill>
                  <a:srgbClr val="374151"/>
                </a:solidFill>
                <a:effectLst/>
              </a:rPr>
              <a:t>Improve the overall shopping experience by minimizing queues and enhancing operational efficiency for retailers.</a:t>
            </a:r>
          </a:p>
          <a:p>
            <a:pPr algn="l">
              <a:lnSpc>
                <a:spcPct val="120000"/>
              </a:lnSpc>
              <a:buFont typeface="+mj-lt"/>
              <a:buAutoNum type="arabicPeriod"/>
            </a:pPr>
            <a:r>
              <a:rPr lang="en-US" sz="5600" b="1" i="0" dirty="0">
                <a:solidFill>
                  <a:srgbClr val="374151"/>
                </a:solidFill>
                <a:effectLst/>
              </a:rPr>
              <a:t>Enhanced Customer Engagement:</a:t>
            </a:r>
            <a:endParaRPr lang="en-US" sz="5600" b="0" i="0" dirty="0">
              <a:solidFill>
                <a:srgbClr val="374151"/>
              </a:solidFill>
              <a:effectLst/>
            </a:endParaRPr>
          </a:p>
          <a:p>
            <a:pPr marL="742950" lvl="1" indent="-285750" algn="l">
              <a:lnSpc>
                <a:spcPct val="120000"/>
              </a:lnSpc>
              <a:buFont typeface="+mj-lt"/>
              <a:buAutoNum type="arabicPeriod"/>
            </a:pPr>
            <a:r>
              <a:rPr lang="en-US" sz="5600" b="0" i="0" dirty="0">
                <a:solidFill>
                  <a:srgbClr val="374151"/>
                </a:solidFill>
                <a:effectLst/>
              </a:rPr>
              <a:t>Utilize the Web interface to provide customers with personalized interactions and tailored recommendations.</a:t>
            </a:r>
          </a:p>
          <a:p>
            <a:pPr marL="742950" lvl="1" indent="-285750" algn="l">
              <a:lnSpc>
                <a:spcPct val="120000"/>
              </a:lnSpc>
              <a:buFont typeface="+mj-lt"/>
              <a:buAutoNum type="arabicPeriod"/>
            </a:pPr>
            <a:r>
              <a:rPr lang="en-US" sz="5600" b="0" i="0" dirty="0">
                <a:solidFill>
                  <a:srgbClr val="374151"/>
                </a:solidFill>
                <a:effectLst/>
              </a:rPr>
              <a:t>Display product details, prices, and additional information on the LCD display for customer awareness.</a:t>
            </a:r>
          </a:p>
          <a:p>
            <a:pPr marL="742950" lvl="1" indent="-285750" algn="l">
              <a:lnSpc>
                <a:spcPct val="120000"/>
              </a:lnSpc>
              <a:buFont typeface="+mj-lt"/>
              <a:buAutoNum type="arabicPeriod"/>
            </a:pPr>
            <a:r>
              <a:rPr lang="en-US" sz="5600" b="0" i="0" dirty="0">
                <a:solidFill>
                  <a:srgbClr val="374151"/>
                </a:solidFill>
                <a:effectLst/>
              </a:rPr>
              <a:t>Enhance the overall shopping experience by informing customers of special offers, complementary items, and relevant product information.</a:t>
            </a:r>
          </a:p>
          <a:p>
            <a:pPr algn="l">
              <a:lnSpc>
                <a:spcPct val="120000"/>
              </a:lnSpc>
              <a:buFont typeface="+mj-lt"/>
              <a:buAutoNum type="arabicPeriod"/>
            </a:pPr>
            <a:r>
              <a:rPr lang="en-US" sz="5600" b="1" i="0" dirty="0">
                <a:solidFill>
                  <a:srgbClr val="374151"/>
                </a:solidFill>
                <a:effectLst/>
              </a:rPr>
              <a:t>Optimized Supply Chain Processes:</a:t>
            </a:r>
            <a:endParaRPr lang="en-US" sz="5600" b="0" i="0" dirty="0">
              <a:solidFill>
                <a:srgbClr val="374151"/>
              </a:solidFill>
              <a:effectLst/>
            </a:endParaRPr>
          </a:p>
          <a:p>
            <a:pPr marL="742950" lvl="1" indent="-285750" algn="l">
              <a:lnSpc>
                <a:spcPct val="120000"/>
              </a:lnSpc>
              <a:buFont typeface="+mj-lt"/>
              <a:buAutoNum type="arabicPeriod"/>
            </a:pPr>
            <a:r>
              <a:rPr lang="en-US" sz="5600" b="0" i="0" dirty="0">
                <a:solidFill>
                  <a:srgbClr val="374151"/>
                </a:solidFill>
                <a:effectLst/>
              </a:rPr>
              <a:t>Facilitate effective supply chain optimization by providing real-time data on product availability and customer preferences.</a:t>
            </a:r>
          </a:p>
          <a:p>
            <a:pPr marL="742950" lvl="1" indent="-285750" algn="l">
              <a:lnSpc>
                <a:spcPct val="120000"/>
              </a:lnSpc>
              <a:buFont typeface="+mj-lt"/>
              <a:buAutoNum type="arabicPeriod"/>
            </a:pPr>
            <a:r>
              <a:rPr lang="en-US" sz="5600" b="0" i="0" dirty="0">
                <a:solidFill>
                  <a:srgbClr val="374151"/>
                </a:solidFill>
                <a:effectLst/>
              </a:rPr>
              <a:t>Support retailers in making informed decisions related to restocking, inventory forecasting, and waste reduction.</a:t>
            </a:r>
          </a:p>
          <a:p>
            <a:pPr marL="742950" lvl="1" indent="-285750" algn="l">
              <a:lnSpc>
                <a:spcPct val="120000"/>
              </a:lnSpc>
              <a:buFont typeface="+mj-lt"/>
              <a:buAutoNum type="arabicPeriod"/>
            </a:pPr>
            <a:r>
              <a:rPr lang="en-US" sz="5600" b="0" i="0" dirty="0">
                <a:solidFill>
                  <a:srgbClr val="374151"/>
                </a:solidFill>
                <a:effectLst/>
              </a:rPr>
              <a:t>Improve overall supply chain efficiency by leveraging IoT technology to gather and analyze data for better decision-making.</a:t>
            </a:r>
          </a:p>
          <a:p>
            <a:pPr marL="0" indent="0">
              <a:lnSpc>
                <a:spcPct val="120000"/>
              </a:lnSpc>
              <a:buNone/>
            </a:pPr>
            <a:endParaRPr lang="en-IN" sz="4300" dirty="0"/>
          </a:p>
        </p:txBody>
      </p:sp>
    </p:spTree>
    <p:extLst>
      <p:ext uri="{BB962C8B-B14F-4D97-AF65-F5344CB8AC3E}">
        <p14:creationId xmlns:p14="http://schemas.microsoft.com/office/powerpoint/2010/main" val="395322101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67A4-60BC-A38F-6840-F993BBC0FB2A}"/>
              </a:ext>
            </a:extLst>
          </p:cNvPr>
          <p:cNvSpPr>
            <a:spLocks noGrp="1"/>
          </p:cNvSpPr>
          <p:nvPr>
            <p:ph type="title"/>
          </p:nvPr>
        </p:nvSpPr>
        <p:spPr>
          <a:xfrm>
            <a:off x="603380" y="-65314"/>
            <a:ext cx="10524868" cy="1520890"/>
          </a:xfrm>
        </p:spPr>
        <p:txBody>
          <a:bodyPr>
            <a:normAutofit/>
          </a:bodyPr>
          <a:lstStyle/>
          <a:p>
            <a:r>
              <a:rPr lang="en-IN" sz="4000" dirty="0"/>
              <a:t>Conclusion</a:t>
            </a:r>
          </a:p>
        </p:txBody>
      </p:sp>
      <p:sp>
        <p:nvSpPr>
          <p:cNvPr id="3" name="Content Placeholder 2">
            <a:extLst>
              <a:ext uri="{FF2B5EF4-FFF2-40B4-BE49-F238E27FC236}">
                <a16:creationId xmlns:a16="http://schemas.microsoft.com/office/drawing/2014/main" id="{3E1A0C23-3E17-A5E2-3B7D-BB7EC5DC62C7}"/>
              </a:ext>
            </a:extLst>
          </p:cNvPr>
          <p:cNvSpPr>
            <a:spLocks noGrp="1"/>
          </p:cNvSpPr>
          <p:nvPr>
            <p:ph idx="1"/>
          </p:nvPr>
        </p:nvSpPr>
        <p:spPr>
          <a:xfrm>
            <a:off x="531845" y="1240971"/>
            <a:ext cx="11056775" cy="4931229"/>
          </a:xfrm>
        </p:spPr>
        <p:txBody>
          <a:bodyPr>
            <a:normAutofit fontScale="62500" lnSpcReduction="20000"/>
          </a:bodyPr>
          <a:lstStyle/>
          <a:p>
            <a:pPr algn="just">
              <a:lnSpc>
                <a:spcPct val="120000"/>
              </a:lnSpc>
            </a:pPr>
            <a:r>
              <a:rPr lang="en-US" dirty="0"/>
              <a:t>In conclusion, </a:t>
            </a:r>
            <a:r>
              <a:rPr lang="en-US" b="1" dirty="0" err="1">
                <a:solidFill>
                  <a:srgbClr val="374151"/>
                </a:solidFill>
              </a:rPr>
              <a:t>Iot</a:t>
            </a:r>
            <a:r>
              <a:rPr lang="en-US" b="1" dirty="0">
                <a:solidFill>
                  <a:srgbClr val="374151"/>
                </a:solidFill>
              </a:rPr>
              <a:t> based smart cart with inventory management </a:t>
            </a:r>
            <a:r>
              <a:rPr lang="en-US" dirty="0"/>
              <a:t>represents a transformative solution leveraging the power of the Internet of Things (IoT) and RFID technology to revolutionize the traditional shopping experience. By addressing key challenges in inventory management, checkout processes, customer engagement, and supply chain optimization, the Smart Basket aims to bring efficiency, convenience, and innovation to both customers and retailers.</a:t>
            </a:r>
          </a:p>
          <a:p>
            <a:pPr algn="just">
              <a:lnSpc>
                <a:spcPct val="120000"/>
              </a:lnSpc>
            </a:pPr>
            <a:r>
              <a:rPr lang="en-US" dirty="0"/>
              <a:t>The integration of RFID technology allows for real-time inventory management, reducing the likelihood of out-of-stock situations and enhancing customer satisfaction. The streamlined checkout process, facilitated by </a:t>
            </a:r>
            <a:r>
              <a:rPr lang="en-US" sz="2200" dirty="0"/>
              <a:t>automatic</a:t>
            </a:r>
            <a:r>
              <a:rPr lang="en-US" dirty="0"/>
              <a:t> product identification, minimizes waiting times and improves overall operational efficiency for retailers.</a:t>
            </a:r>
          </a:p>
          <a:p>
            <a:pPr algn="just">
              <a:lnSpc>
                <a:spcPct val="120000"/>
              </a:lnSpc>
            </a:pPr>
            <a:r>
              <a:rPr lang="en-US" dirty="0"/>
              <a:t>Furthermore, the project focuses on enhancing customer engagement through a user-friendly interface and website. This enables personalized interactions, tailored recommendations, and access to relevant product information, fostering a more enjoyable and informative shopping experience.</a:t>
            </a:r>
          </a:p>
          <a:p>
            <a:pPr algn="just">
              <a:lnSpc>
                <a:spcPct val="120000"/>
              </a:lnSpc>
            </a:pPr>
            <a:r>
              <a:rPr lang="en-US" dirty="0"/>
              <a:t>The Smart Shopping Basket's contribution to supply chain optimization is notable, providing retailers with valuable real-time data for informed decision-making related to restocking, inventory forecasting, and waste reduction.</a:t>
            </a:r>
          </a:p>
          <a:p>
            <a:pPr algn="just">
              <a:lnSpc>
                <a:spcPct val="120000"/>
              </a:lnSpc>
            </a:pPr>
            <a:r>
              <a:rPr lang="en-US" dirty="0"/>
              <a:t>The successful implementation of this project involves a meticulous plan of action, from hardware procurement to deployment, user training, and ongoing maintenance. The development of a secure and efficient integrated payment system adds an extra layer of convenience for users, allowing them to make transactions directly through the Smart Basket.</a:t>
            </a:r>
          </a:p>
          <a:p>
            <a:pPr algn="just">
              <a:lnSpc>
                <a:spcPct val="120000"/>
              </a:lnSpc>
            </a:pPr>
            <a:r>
              <a:rPr lang="en-US" dirty="0"/>
              <a:t>In essence, the IoT Smart Shopping Basket project signifies a step forward in modernizing retail operations, showcasing the potential of IoT technology to bring about positive changes in how businesses manage inventory, engage with customers, and optimize supply chain processes. As the retail landscape continues to evolve, such innovative solutions hold the promise of creating a more seamless, efficient, and satisfying shopping experience for consumers while empowering retailers with enhanced operational capabilities.</a:t>
            </a:r>
          </a:p>
          <a:p>
            <a:pPr algn="just">
              <a:lnSpc>
                <a:spcPct val="120000"/>
              </a:lnSpc>
            </a:pPr>
            <a:endParaRPr lang="en-US" dirty="0"/>
          </a:p>
          <a:p>
            <a:pPr algn="just">
              <a:lnSpc>
                <a:spcPct val="120000"/>
              </a:lnSpc>
            </a:pPr>
            <a:endParaRPr lang="en-US" dirty="0"/>
          </a:p>
          <a:p>
            <a:pPr algn="just">
              <a:lnSpc>
                <a:spcPct val="120000"/>
              </a:lnSpc>
            </a:pPr>
            <a:endParaRPr lang="en-US" dirty="0"/>
          </a:p>
          <a:p>
            <a:pPr algn="just">
              <a:lnSpc>
                <a:spcPct val="120000"/>
              </a:lnSpc>
            </a:pPr>
            <a:endParaRPr lang="en-US" dirty="0"/>
          </a:p>
          <a:p>
            <a:pPr algn="just">
              <a:lnSpc>
                <a:spcPct val="120000"/>
              </a:lnSpc>
            </a:pPr>
            <a:endParaRPr lang="en-IN" dirty="0"/>
          </a:p>
        </p:txBody>
      </p:sp>
    </p:spTree>
    <p:extLst>
      <p:ext uri="{BB962C8B-B14F-4D97-AF65-F5344CB8AC3E}">
        <p14:creationId xmlns:p14="http://schemas.microsoft.com/office/powerpoint/2010/main" val="3957600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D3241-FB83-3D72-6947-A5954495F2C7}"/>
              </a:ext>
            </a:extLst>
          </p:cNvPr>
          <p:cNvSpPr>
            <a:spLocks noGrp="1"/>
          </p:cNvSpPr>
          <p:nvPr>
            <p:ph type="title"/>
          </p:nvPr>
        </p:nvSpPr>
        <p:spPr/>
        <p:txBody>
          <a:bodyPr>
            <a:normAutofit/>
          </a:bodyPr>
          <a:lstStyle/>
          <a:p>
            <a:r>
              <a:rPr lang="en-IN" sz="4900" dirty="0">
                <a:effectLst/>
                <a:ea typeface="Times New Roman" panose="02020603050405020304" pitchFamily="18" charset="0"/>
                <a:cs typeface="Times New Roman" panose="02020603050405020304" pitchFamily="18" charset="0"/>
              </a:rPr>
              <a:t>References</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TextBox 2">
            <a:extLst>
              <a:ext uri="{FF2B5EF4-FFF2-40B4-BE49-F238E27FC236}">
                <a16:creationId xmlns:a16="http://schemas.microsoft.com/office/drawing/2014/main" id="{2E77FEE8-C118-7D6E-6CA3-1AB39CDEFB57}"/>
              </a:ext>
            </a:extLst>
          </p:cNvPr>
          <p:cNvSpPr txBox="1"/>
          <p:nvPr/>
        </p:nvSpPr>
        <p:spPr>
          <a:xfrm>
            <a:off x="629265" y="1986116"/>
            <a:ext cx="10579509" cy="4247317"/>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https://www.researchgate.net/publication/317932719_DESIGN_OF_AN_INTELLIGENT_SHOPPING_BASKET_USING_IoT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https://ieeexplore.ieee.org/stamp/stamp.jsp?tp=&amp;arnumber=9045336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https://www.jetir.org/papers/JETIR1903933.pdf</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http://www.kresttechnology.com/krest-academic-projects/krest-major-projects/ECE/BTech%20MINI%20ECE%20EMBEDDED%202019/BTech%20MINI%20ECE%20EMBEDDED%20ABSTRACTS%202019/55.SMART%20SHOPPING%20CART%20INFO.docx</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6"/>
              </a:rPr>
              <a:t>https://www.youtube.com/watch?v=N8sdWydeZqs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16703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4C3B0-B9CE-05E4-6686-0E5BF32D356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045782F-1D6C-54B3-1177-B01548E9FEDE}"/>
              </a:ext>
            </a:extLst>
          </p:cNvPr>
          <p:cNvSpPr>
            <a:spLocks noGrp="1"/>
          </p:cNvSpPr>
          <p:nvPr>
            <p:ph type="title" idx="4294967295"/>
          </p:nvPr>
        </p:nvSpPr>
        <p:spPr>
          <a:xfrm>
            <a:off x="2909888" y="1225550"/>
            <a:ext cx="9282112" cy="3519488"/>
          </a:xfrm>
        </p:spPr>
        <p:txBody>
          <a:bodyPr/>
          <a:lstStyle/>
          <a:p>
            <a:r>
              <a:rPr lang="en-IN" dirty="0"/>
              <a:t>       THANK YOU</a:t>
            </a:r>
          </a:p>
        </p:txBody>
      </p:sp>
    </p:spTree>
    <p:extLst>
      <p:ext uri="{BB962C8B-B14F-4D97-AF65-F5344CB8AC3E}">
        <p14:creationId xmlns:p14="http://schemas.microsoft.com/office/powerpoint/2010/main" val="356901399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0FE0F-AF92-79B6-2759-20F8985E7BD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E215A-E53B-C1A3-19D6-0AD5F5188CCE}"/>
              </a:ext>
            </a:extLst>
          </p:cNvPr>
          <p:cNvSpPr>
            <a:spLocks noGrp="1"/>
          </p:cNvSpPr>
          <p:nvPr>
            <p:ph idx="4294967295"/>
          </p:nvPr>
        </p:nvSpPr>
        <p:spPr>
          <a:xfrm>
            <a:off x="400050" y="676275"/>
            <a:ext cx="11791950" cy="5819775"/>
          </a:xfrm>
        </p:spPr>
        <p:txBody>
          <a:bodyPr>
            <a:normAutofit fontScale="32500" lnSpcReduction="20000"/>
          </a:bodyPr>
          <a:lstStyle/>
          <a:p>
            <a:pPr marL="0" indent="0" algn="l">
              <a:lnSpc>
                <a:spcPct val="120000"/>
              </a:lnSpc>
              <a:buNone/>
            </a:pPr>
            <a:r>
              <a:rPr lang="en-US" sz="4300" b="1" i="0" dirty="0">
                <a:solidFill>
                  <a:srgbClr val="374151"/>
                </a:solidFill>
                <a:effectLst/>
              </a:rPr>
              <a:t>5.User-friendly Interface:</a:t>
            </a:r>
            <a:endParaRPr lang="en-US" sz="4300" b="0" i="0" dirty="0">
              <a:solidFill>
                <a:srgbClr val="374151"/>
              </a:solidFill>
              <a:effectLst/>
            </a:endParaRPr>
          </a:p>
          <a:p>
            <a:pPr marL="742950" lvl="1" indent="-285750" algn="l">
              <a:lnSpc>
                <a:spcPct val="120000"/>
              </a:lnSpc>
              <a:buFont typeface="+mj-lt"/>
              <a:buAutoNum type="arabicPeriod"/>
            </a:pPr>
            <a:r>
              <a:rPr lang="en-US" sz="4300" b="0" i="0" dirty="0">
                <a:solidFill>
                  <a:srgbClr val="374151"/>
                </a:solidFill>
                <a:effectLst/>
              </a:rPr>
              <a:t>Develop a user-friendly interface on the LCD display for easy interaction with the Smart Basket.</a:t>
            </a:r>
          </a:p>
          <a:p>
            <a:pPr marL="742950" lvl="1" indent="-285750" algn="l">
              <a:lnSpc>
                <a:spcPct val="120000"/>
              </a:lnSpc>
              <a:buFont typeface="+mj-lt"/>
              <a:buAutoNum type="arabicPeriod"/>
            </a:pPr>
            <a:r>
              <a:rPr lang="en-US" sz="4300" b="0" i="0" dirty="0">
                <a:solidFill>
                  <a:srgbClr val="374151"/>
                </a:solidFill>
                <a:effectLst/>
              </a:rPr>
              <a:t>Ensure clear and concise presentation of scanned product details, including name, price, and any additional information.</a:t>
            </a:r>
          </a:p>
          <a:p>
            <a:pPr marL="742950" lvl="1" indent="-285750" algn="l">
              <a:lnSpc>
                <a:spcPct val="120000"/>
              </a:lnSpc>
              <a:buFont typeface="+mj-lt"/>
              <a:buAutoNum type="arabicPeriod"/>
            </a:pPr>
            <a:r>
              <a:rPr lang="en-US" sz="4300" b="0" i="0" dirty="0">
                <a:solidFill>
                  <a:srgbClr val="374151"/>
                </a:solidFill>
                <a:effectLst/>
              </a:rPr>
              <a:t>Enhance the overall usability of the Smart Basket, making it accessible and intuitive for a wide range of users.</a:t>
            </a:r>
          </a:p>
          <a:p>
            <a:pPr marL="0" indent="0" algn="l">
              <a:lnSpc>
                <a:spcPct val="120000"/>
              </a:lnSpc>
              <a:buNone/>
            </a:pPr>
            <a:r>
              <a:rPr lang="en-US" sz="4300" b="1" i="0" dirty="0">
                <a:solidFill>
                  <a:srgbClr val="374151"/>
                </a:solidFill>
                <a:effectLst/>
              </a:rPr>
              <a:t>6.Integration of Payment System:</a:t>
            </a:r>
            <a:endParaRPr lang="en-US" sz="4300" b="0" i="0" dirty="0">
              <a:solidFill>
                <a:srgbClr val="374151"/>
              </a:solidFill>
              <a:effectLst/>
            </a:endParaRPr>
          </a:p>
          <a:p>
            <a:pPr marL="742950" lvl="1" indent="-285750" algn="l">
              <a:lnSpc>
                <a:spcPct val="120000"/>
              </a:lnSpc>
              <a:buFont typeface="+mj-lt"/>
              <a:buAutoNum type="arabicPeriod"/>
            </a:pPr>
            <a:r>
              <a:rPr lang="en-US" sz="4300" b="0" i="0" dirty="0">
                <a:solidFill>
                  <a:srgbClr val="374151"/>
                </a:solidFill>
                <a:effectLst/>
              </a:rPr>
              <a:t>Incorporate the integrated payment system to allow users to make payments directly through the Smart Basket.</a:t>
            </a:r>
          </a:p>
          <a:p>
            <a:pPr marL="742950" lvl="1" indent="-285750" algn="l">
              <a:lnSpc>
                <a:spcPct val="120000"/>
              </a:lnSpc>
              <a:buFont typeface="+mj-lt"/>
              <a:buAutoNum type="arabicPeriod"/>
            </a:pPr>
            <a:r>
              <a:rPr lang="en-US" sz="4300" b="0" i="0" dirty="0">
                <a:solidFill>
                  <a:srgbClr val="374151"/>
                </a:solidFill>
                <a:effectLst/>
              </a:rPr>
              <a:t>Eliminate the need for waiting in line at the checkout counter, providing a convenient and time-saving payment experience for customers.</a:t>
            </a:r>
          </a:p>
          <a:p>
            <a:pPr marL="0" indent="0" algn="l">
              <a:lnSpc>
                <a:spcPct val="120000"/>
              </a:lnSpc>
              <a:buNone/>
            </a:pPr>
            <a:r>
              <a:rPr lang="en-US" sz="4300" b="1" i="0" dirty="0">
                <a:solidFill>
                  <a:srgbClr val="374151"/>
                </a:solidFill>
                <a:effectLst/>
              </a:rPr>
              <a:t>7.Implementation of IoT Technology:</a:t>
            </a:r>
            <a:endParaRPr lang="en-US" sz="4300" b="0" i="0" dirty="0">
              <a:solidFill>
                <a:srgbClr val="374151"/>
              </a:solidFill>
              <a:effectLst/>
            </a:endParaRPr>
          </a:p>
          <a:p>
            <a:pPr marL="742950" lvl="1" indent="-285750" algn="l">
              <a:lnSpc>
                <a:spcPct val="120000"/>
              </a:lnSpc>
              <a:buFont typeface="+mj-lt"/>
              <a:buAutoNum type="arabicPeriod"/>
            </a:pPr>
            <a:r>
              <a:rPr lang="en-US" sz="4300" b="0" i="0" dirty="0">
                <a:solidFill>
                  <a:srgbClr val="374151"/>
                </a:solidFill>
                <a:effectLst/>
              </a:rPr>
              <a:t>Utilize Arduino as the central control unit, managing communication between various components.</a:t>
            </a:r>
          </a:p>
          <a:p>
            <a:pPr marL="742950" lvl="1" indent="-285750" algn="l">
              <a:lnSpc>
                <a:spcPct val="120000"/>
              </a:lnSpc>
              <a:buFont typeface="+mj-lt"/>
              <a:buAutoNum type="arabicPeriod"/>
            </a:pPr>
            <a:r>
              <a:rPr lang="en-US" sz="4300" b="0" i="0" dirty="0">
                <a:solidFill>
                  <a:srgbClr val="374151"/>
                </a:solidFill>
                <a:effectLst/>
              </a:rPr>
              <a:t>Leverage RFID technology to enable seamless product identification and data retrieval.</a:t>
            </a:r>
          </a:p>
          <a:p>
            <a:pPr marL="742950" lvl="1" indent="-285750" algn="l">
              <a:lnSpc>
                <a:spcPct val="120000"/>
              </a:lnSpc>
              <a:buFont typeface="+mj-lt"/>
              <a:buAutoNum type="arabicPeriod"/>
            </a:pPr>
            <a:r>
              <a:rPr lang="en-US" sz="4300" b="0" i="0" dirty="0">
                <a:solidFill>
                  <a:srgbClr val="374151"/>
                </a:solidFill>
                <a:effectLst/>
              </a:rPr>
              <a:t>Ensure the integration of Wi-Fi capabilities (</a:t>
            </a:r>
            <a:r>
              <a:rPr lang="en-US" sz="4300" b="0" i="0" dirty="0" err="1">
                <a:solidFill>
                  <a:srgbClr val="374151"/>
                </a:solidFill>
                <a:effectLst/>
              </a:rPr>
              <a:t>esp</a:t>
            </a:r>
            <a:r>
              <a:rPr lang="en-US" sz="4300" b="0" i="0" dirty="0">
                <a:solidFill>
                  <a:srgbClr val="374151"/>
                </a:solidFill>
                <a:effectLst/>
              </a:rPr>
              <a:t> 8266) for data exchange and connectivity with external databases and the </a:t>
            </a:r>
            <a:r>
              <a:rPr lang="en-US" sz="4300" dirty="0">
                <a:solidFill>
                  <a:srgbClr val="374151"/>
                </a:solidFill>
              </a:rPr>
              <a:t>Website</a:t>
            </a:r>
            <a:r>
              <a:rPr lang="en-US" sz="4300" b="0" i="0" dirty="0">
                <a:solidFill>
                  <a:srgbClr val="374151"/>
                </a:solidFill>
                <a:effectLst/>
              </a:rPr>
              <a:t>.</a:t>
            </a:r>
          </a:p>
          <a:p>
            <a:pPr marL="0" indent="0" algn="l">
              <a:lnSpc>
                <a:spcPct val="120000"/>
              </a:lnSpc>
              <a:buNone/>
            </a:pPr>
            <a:r>
              <a:rPr lang="en-US" sz="4300" b="1" i="0" dirty="0">
                <a:solidFill>
                  <a:srgbClr val="374151"/>
                </a:solidFill>
                <a:effectLst/>
              </a:rPr>
              <a:t>8.Error Reduction and Accuracy:</a:t>
            </a:r>
            <a:endParaRPr lang="en-US" sz="4300" b="0" i="0" dirty="0">
              <a:solidFill>
                <a:srgbClr val="374151"/>
              </a:solidFill>
              <a:effectLst/>
            </a:endParaRPr>
          </a:p>
          <a:p>
            <a:pPr marL="742950" lvl="1" indent="-285750" algn="l">
              <a:lnSpc>
                <a:spcPct val="120000"/>
              </a:lnSpc>
              <a:buFont typeface="+mj-lt"/>
              <a:buAutoNum type="arabicPeriod"/>
            </a:pPr>
            <a:r>
              <a:rPr lang="en-US" sz="4300" b="0" i="0" dirty="0">
                <a:solidFill>
                  <a:srgbClr val="374151"/>
                </a:solidFill>
                <a:effectLst/>
              </a:rPr>
              <a:t>Minimize errors associated with manual scanning by implementing RFID technology for automatic product identification.</a:t>
            </a:r>
          </a:p>
          <a:p>
            <a:pPr marL="742950" lvl="1" indent="-285750" algn="l">
              <a:lnSpc>
                <a:spcPct val="120000"/>
              </a:lnSpc>
              <a:buFont typeface="+mj-lt"/>
              <a:buAutoNum type="arabicPeriod"/>
            </a:pPr>
            <a:r>
              <a:rPr lang="en-US" sz="4300" b="0" i="0" dirty="0">
                <a:solidFill>
                  <a:srgbClr val="374151"/>
                </a:solidFill>
                <a:effectLst/>
              </a:rPr>
              <a:t>Enhance the accuracy of inventory management and checkout processes, reducing instances of miscounts and data discrepancies.</a:t>
            </a:r>
          </a:p>
          <a:p>
            <a:pPr algn="l">
              <a:lnSpc>
                <a:spcPct val="120000"/>
              </a:lnSpc>
            </a:pPr>
            <a:r>
              <a:rPr lang="en-US" sz="4300" b="0" i="0" dirty="0">
                <a:solidFill>
                  <a:srgbClr val="374151"/>
                </a:solidFill>
                <a:effectLst/>
              </a:rPr>
              <a:t>By addressing these key objectives, </a:t>
            </a:r>
            <a:r>
              <a:rPr lang="en-US" sz="4400" b="1" dirty="0">
                <a:solidFill>
                  <a:srgbClr val="374151"/>
                </a:solidFill>
              </a:rPr>
              <a:t>IOT BASED SMART CART WITH INVENTORY MANAGEMENT</a:t>
            </a:r>
            <a:r>
              <a:rPr lang="en-US" sz="4400" b="1" dirty="0"/>
              <a:t> </a:t>
            </a:r>
            <a:r>
              <a:rPr lang="en-US" sz="4300" b="0" i="0" dirty="0">
                <a:solidFill>
                  <a:srgbClr val="374151"/>
                </a:solidFill>
                <a:effectLst/>
              </a:rPr>
              <a:t>aims to revolutionize the traditional shopping experience, providing a more efficient, engaging, and technology-driven approach for both customers and retailers.</a:t>
            </a:r>
          </a:p>
          <a:p>
            <a:pPr marL="0" indent="0">
              <a:lnSpc>
                <a:spcPct val="120000"/>
              </a:lnSpc>
              <a:buNone/>
            </a:pPr>
            <a:endParaRPr lang="en-IN" sz="4300" dirty="0"/>
          </a:p>
        </p:txBody>
      </p:sp>
    </p:spTree>
    <p:extLst>
      <p:ext uri="{BB962C8B-B14F-4D97-AF65-F5344CB8AC3E}">
        <p14:creationId xmlns:p14="http://schemas.microsoft.com/office/powerpoint/2010/main" val="208896559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F28F7-BC93-239B-40FD-3061AC6B6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48D16-ECA5-D21F-5F2E-11CD44291AE6}"/>
              </a:ext>
            </a:extLst>
          </p:cNvPr>
          <p:cNvSpPr>
            <a:spLocks noGrp="1"/>
          </p:cNvSpPr>
          <p:nvPr>
            <p:ph type="title" idx="4294967295"/>
          </p:nvPr>
        </p:nvSpPr>
        <p:spPr>
          <a:xfrm>
            <a:off x="409575" y="484188"/>
            <a:ext cx="10375900" cy="639762"/>
          </a:xfrm>
        </p:spPr>
        <p:txBody>
          <a:bodyPr>
            <a:noAutofit/>
          </a:bodyPr>
          <a:lstStyle/>
          <a:p>
            <a:r>
              <a:rPr lang="en-IN" sz="4400" dirty="0"/>
              <a:t>BLOCK DIAGRAM :</a:t>
            </a:r>
          </a:p>
        </p:txBody>
      </p:sp>
      <p:sp>
        <p:nvSpPr>
          <p:cNvPr id="4" name="Rectangle 24">
            <a:extLst>
              <a:ext uri="{FF2B5EF4-FFF2-40B4-BE49-F238E27FC236}">
                <a16:creationId xmlns:a16="http://schemas.microsoft.com/office/drawing/2014/main" id="{6D67E6D7-6D10-61E2-80A5-5274D3CD31A7}"/>
              </a:ext>
            </a:extLst>
          </p:cNvPr>
          <p:cNvSpPr>
            <a:spLocks noChangeArrowheads="1"/>
          </p:cNvSpPr>
          <p:nvPr/>
        </p:nvSpPr>
        <p:spPr bwMode="auto">
          <a:xfrm>
            <a:off x="514350" y="1400860"/>
            <a:ext cx="12573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TROLLEY SECTION:</a:t>
            </a:r>
            <a:endParaRPr kumimoji="0" lang="en-US" altLang="en-US"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grpSp>
        <p:nvGrpSpPr>
          <p:cNvPr id="5" name="Group 1">
            <a:extLst>
              <a:ext uri="{FF2B5EF4-FFF2-40B4-BE49-F238E27FC236}">
                <a16:creationId xmlns:a16="http://schemas.microsoft.com/office/drawing/2014/main" id="{6F80471E-3142-A1C6-A222-1C42EBFE18D7}"/>
              </a:ext>
            </a:extLst>
          </p:cNvPr>
          <p:cNvGrpSpPr>
            <a:grpSpLocks noChangeAspect="1"/>
          </p:cNvGrpSpPr>
          <p:nvPr/>
        </p:nvGrpSpPr>
        <p:grpSpPr bwMode="auto">
          <a:xfrm>
            <a:off x="2114550" y="1924050"/>
            <a:ext cx="8543925" cy="4302776"/>
            <a:chOff x="1095" y="2268"/>
            <a:chExt cx="9705" cy="4888"/>
          </a:xfrm>
        </p:grpSpPr>
        <p:sp>
          <p:nvSpPr>
            <p:cNvPr id="6" name="AutoShape 23">
              <a:extLst>
                <a:ext uri="{FF2B5EF4-FFF2-40B4-BE49-F238E27FC236}">
                  <a16:creationId xmlns:a16="http://schemas.microsoft.com/office/drawing/2014/main" id="{4E35E2D7-78D5-4378-2859-83481ECC53B1}"/>
                </a:ext>
              </a:extLst>
            </p:cNvPr>
            <p:cNvSpPr>
              <a:spLocks noChangeAspect="1" noChangeArrowheads="1" noTextEdit="1"/>
            </p:cNvSpPr>
            <p:nvPr/>
          </p:nvSpPr>
          <p:spPr bwMode="auto">
            <a:xfrm>
              <a:off x="1095" y="2268"/>
              <a:ext cx="9705" cy="4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22">
              <a:extLst>
                <a:ext uri="{FF2B5EF4-FFF2-40B4-BE49-F238E27FC236}">
                  <a16:creationId xmlns:a16="http://schemas.microsoft.com/office/drawing/2014/main" id="{A633915D-57E6-74B8-47F4-9DEB726FFDEE}"/>
                </a:ext>
              </a:extLst>
            </p:cNvPr>
            <p:cNvSpPr>
              <a:spLocks noChangeArrowheads="1"/>
            </p:cNvSpPr>
            <p:nvPr/>
          </p:nvSpPr>
          <p:spPr bwMode="auto">
            <a:xfrm>
              <a:off x="1695" y="3948"/>
              <a:ext cx="1770" cy="72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RF TRANSMITTER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Line 21">
              <a:extLst>
                <a:ext uri="{FF2B5EF4-FFF2-40B4-BE49-F238E27FC236}">
                  <a16:creationId xmlns:a16="http://schemas.microsoft.com/office/drawing/2014/main" id="{EF7F9594-0D25-05B1-AAD6-3D773E4B8A88}"/>
                </a:ext>
              </a:extLst>
            </p:cNvPr>
            <p:cNvSpPr>
              <a:spLocks noChangeShapeType="1"/>
            </p:cNvSpPr>
            <p:nvPr/>
          </p:nvSpPr>
          <p:spPr bwMode="auto">
            <a:xfrm>
              <a:off x="8115" y="4453"/>
              <a:ext cx="90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Rectangle 20">
              <a:extLst>
                <a:ext uri="{FF2B5EF4-FFF2-40B4-BE49-F238E27FC236}">
                  <a16:creationId xmlns:a16="http://schemas.microsoft.com/office/drawing/2014/main" id="{18E899B0-2EB0-8C0F-5E5E-69B758F5EBA1}"/>
                </a:ext>
              </a:extLst>
            </p:cNvPr>
            <p:cNvSpPr>
              <a:spLocks noChangeArrowheads="1"/>
            </p:cNvSpPr>
            <p:nvPr/>
          </p:nvSpPr>
          <p:spPr bwMode="auto">
            <a:xfrm>
              <a:off x="6120" y="3792"/>
              <a:ext cx="1980" cy="316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MICRO                       CONTROLLER</a:t>
              </a:r>
              <a:endParaRPr kumimoji="0" lang="en-US" altLang="en-US"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(AT89S52)</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19">
              <a:extLst>
                <a:ext uri="{FF2B5EF4-FFF2-40B4-BE49-F238E27FC236}">
                  <a16:creationId xmlns:a16="http://schemas.microsoft.com/office/drawing/2014/main" id="{F1EF7F0D-A5EC-1814-A7C7-F0D1EFE42734}"/>
                </a:ext>
              </a:extLst>
            </p:cNvPr>
            <p:cNvSpPr>
              <a:spLocks noChangeArrowheads="1"/>
            </p:cNvSpPr>
            <p:nvPr/>
          </p:nvSpPr>
          <p:spPr bwMode="auto">
            <a:xfrm>
              <a:off x="9000" y="4124"/>
              <a:ext cx="1440" cy="54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        LCD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8">
              <a:extLst>
                <a:ext uri="{FF2B5EF4-FFF2-40B4-BE49-F238E27FC236}">
                  <a16:creationId xmlns:a16="http://schemas.microsoft.com/office/drawing/2014/main" id="{4E810BA1-487C-8290-BA87-C8ED0DCF4CD3}"/>
                </a:ext>
              </a:extLst>
            </p:cNvPr>
            <p:cNvSpPr>
              <a:spLocks noChangeArrowheads="1"/>
            </p:cNvSpPr>
            <p:nvPr/>
          </p:nvSpPr>
          <p:spPr bwMode="auto">
            <a:xfrm>
              <a:off x="6120" y="2696"/>
              <a:ext cx="1845" cy="81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POWER</a:t>
              </a:r>
              <a:b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b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SUPPLY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Line 17">
              <a:extLst>
                <a:ext uri="{FF2B5EF4-FFF2-40B4-BE49-F238E27FC236}">
                  <a16:creationId xmlns:a16="http://schemas.microsoft.com/office/drawing/2014/main" id="{0AFFECE3-C835-E784-B173-2F9C2CF4F7BC}"/>
                </a:ext>
              </a:extLst>
            </p:cNvPr>
            <p:cNvSpPr>
              <a:spLocks noChangeShapeType="1"/>
            </p:cNvSpPr>
            <p:nvPr/>
          </p:nvSpPr>
          <p:spPr bwMode="auto">
            <a:xfrm>
              <a:off x="6990" y="3507"/>
              <a:ext cx="1" cy="28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Line 16">
              <a:extLst>
                <a:ext uri="{FF2B5EF4-FFF2-40B4-BE49-F238E27FC236}">
                  <a16:creationId xmlns:a16="http://schemas.microsoft.com/office/drawing/2014/main" id="{4FD03C01-14D1-FCBF-7D74-8DD067029297}"/>
                </a:ext>
              </a:extLst>
            </p:cNvPr>
            <p:cNvSpPr>
              <a:spLocks noChangeShapeType="1"/>
            </p:cNvSpPr>
            <p:nvPr/>
          </p:nvSpPr>
          <p:spPr bwMode="auto">
            <a:xfrm>
              <a:off x="1460" y="4309"/>
              <a:ext cx="23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Line 15">
              <a:extLst>
                <a:ext uri="{FF2B5EF4-FFF2-40B4-BE49-F238E27FC236}">
                  <a16:creationId xmlns:a16="http://schemas.microsoft.com/office/drawing/2014/main" id="{EDFBB732-09AA-760B-808C-FF7ED7C6279A}"/>
                </a:ext>
              </a:extLst>
            </p:cNvPr>
            <p:cNvSpPr>
              <a:spLocks noChangeShapeType="1"/>
            </p:cNvSpPr>
            <p:nvPr/>
          </p:nvSpPr>
          <p:spPr bwMode="auto">
            <a:xfrm flipV="1">
              <a:off x="1460" y="3409"/>
              <a:ext cx="1" cy="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Line 14">
              <a:extLst>
                <a:ext uri="{FF2B5EF4-FFF2-40B4-BE49-F238E27FC236}">
                  <a16:creationId xmlns:a16="http://schemas.microsoft.com/office/drawing/2014/main" id="{EC8C8133-B1DA-8934-56FC-83C002416450}"/>
                </a:ext>
              </a:extLst>
            </p:cNvPr>
            <p:cNvSpPr>
              <a:spLocks noChangeShapeType="1"/>
            </p:cNvSpPr>
            <p:nvPr/>
          </p:nvSpPr>
          <p:spPr bwMode="auto">
            <a:xfrm>
              <a:off x="1100" y="3049"/>
              <a:ext cx="36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Line 13">
              <a:extLst>
                <a:ext uri="{FF2B5EF4-FFF2-40B4-BE49-F238E27FC236}">
                  <a16:creationId xmlns:a16="http://schemas.microsoft.com/office/drawing/2014/main" id="{47B1C725-6CD3-E66A-363D-9211090F1581}"/>
                </a:ext>
              </a:extLst>
            </p:cNvPr>
            <p:cNvSpPr>
              <a:spLocks noChangeShapeType="1"/>
            </p:cNvSpPr>
            <p:nvPr/>
          </p:nvSpPr>
          <p:spPr bwMode="auto">
            <a:xfrm flipV="1">
              <a:off x="1460" y="3049"/>
              <a:ext cx="36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Rectangle 12">
              <a:extLst>
                <a:ext uri="{FF2B5EF4-FFF2-40B4-BE49-F238E27FC236}">
                  <a16:creationId xmlns:a16="http://schemas.microsoft.com/office/drawing/2014/main" id="{F47D680F-7FFA-157C-13DC-1ECC0E90630A}"/>
                </a:ext>
              </a:extLst>
            </p:cNvPr>
            <p:cNvSpPr>
              <a:spLocks noChangeArrowheads="1"/>
            </p:cNvSpPr>
            <p:nvPr/>
          </p:nvSpPr>
          <p:spPr bwMode="auto">
            <a:xfrm>
              <a:off x="2700" y="5517"/>
              <a:ext cx="1215" cy="69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RFID</a:t>
              </a:r>
              <a:endParaRPr kumimoji="0" lang="en-US" altLang="en-US"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READER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Line 11">
              <a:extLst>
                <a:ext uri="{FF2B5EF4-FFF2-40B4-BE49-F238E27FC236}">
                  <a16:creationId xmlns:a16="http://schemas.microsoft.com/office/drawing/2014/main" id="{F5315922-7BE3-2D9D-3DE7-36E31D0790CA}"/>
                </a:ext>
              </a:extLst>
            </p:cNvPr>
            <p:cNvSpPr>
              <a:spLocks noChangeShapeType="1"/>
            </p:cNvSpPr>
            <p:nvPr/>
          </p:nvSpPr>
          <p:spPr bwMode="auto">
            <a:xfrm>
              <a:off x="3915" y="5859"/>
              <a:ext cx="525"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Line 10">
              <a:extLst>
                <a:ext uri="{FF2B5EF4-FFF2-40B4-BE49-F238E27FC236}">
                  <a16:creationId xmlns:a16="http://schemas.microsoft.com/office/drawing/2014/main" id="{83B9F5E9-E667-107D-16B9-2449AB11369A}"/>
                </a:ext>
              </a:extLst>
            </p:cNvPr>
            <p:cNvSpPr>
              <a:spLocks noChangeShapeType="1"/>
            </p:cNvSpPr>
            <p:nvPr/>
          </p:nvSpPr>
          <p:spPr bwMode="auto">
            <a:xfrm>
              <a:off x="5670" y="4308"/>
              <a:ext cx="45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Rectangle 9">
              <a:extLst>
                <a:ext uri="{FF2B5EF4-FFF2-40B4-BE49-F238E27FC236}">
                  <a16:creationId xmlns:a16="http://schemas.microsoft.com/office/drawing/2014/main" id="{69B1131B-C37B-8419-6BDA-702A44411F4B}"/>
                </a:ext>
              </a:extLst>
            </p:cNvPr>
            <p:cNvSpPr>
              <a:spLocks noChangeArrowheads="1"/>
            </p:cNvSpPr>
            <p:nvPr/>
          </p:nvSpPr>
          <p:spPr bwMode="auto">
            <a:xfrm flipV="1">
              <a:off x="1425" y="5517"/>
              <a:ext cx="916" cy="69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RFID TAG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AutoShape 8">
              <a:extLst>
                <a:ext uri="{FF2B5EF4-FFF2-40B4-BE49-F238E27FC236}">
                  <a16:creationId xmlns:a16="http://schemas.microsoft.com/office/drawing/2014/main" id="{ADDD8E3C-1066-6F16-1511-5060B27D9F4A}"/>
                </a:ext>
              </a:extLst>
            </p:cNvPr>
            <p:cNvSpPr>
              <a:spLocks noChangeShapeType="1"/>
            </p:cNvSpPr>
            <p:nvPr/>
          </p:nvSpPr>
          <p:spPr bwMode="auto">
            <a:xfrm flipV="1">
              <a:off x="1120" y="2336"/>
              <a:ext cx="440" cy="360"/>
            </a:xfrm>
            <a:prstGeom prst="curvedConnector3">
              <a:avLst>
                <a:gd name="adj1" fmla="val 5000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2" name="AutoShape 7">
              <a:extLst>
                <a:ext uri="{FF2B5EF4-FFF2-40B4-BE49-F238E27FC236}">
                  <a16:creationId xmlns:a16="http://schemas.microsoft.com/office/drawing/2014/main" id="{F15BDED8-9F9B-2B69-C005-C48F74E98EE5}"/>
                </a:ext>
              </a:extLst>
            </p:cNvPr>
            <p:cNvSpPr>
              <a:spLocks noChangeShapeType="1"/>
            </p:cNvSpPr>
            <p:nvPr/>
          </p:nvSpPr>
          <p:spPr bwMode="auto">
            <a:xfrm flipV="1">
              <a:off x="1330" y="2471"/>
              <a:ext cx="440" cy="360"/>
            </a:xfrm>
            <a:prstGeom prst="curvedConnector3">
              <a:avLst>
                <a:gd name="adj1" fmla="val 5000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3" name="AutoShape 6">
              <a:extLst>
                <a:ext uri="{FF2B5EF4-FFF2-40B4-BE49-F238E27FC236}">
                  <a16:creationId xmlns:a16="http://schemas.microsoft.com/office/drawing/2014/main" id="{F6261B82-A61A-FF7E-77DA-F423A8C85E88}"/>
                </a:ext>
              </a:extLst>
            </p:cNvPr>
            <p:cNvSpPr>
              <a:spLocks noChangeShapeType="1"/>
            </p:cNvSpPr>
            <p:nvPr/>
          </p:nvSpPr>
          <p:spPr bwMode="auto">
            <a:xfrm flipV="1">
              <a:off x="1570" y="2591"/>
              <a:ext cx="440" cy="360"/>
            </a:xfrm>
            <a:prstGeom prst="curvedConnector3">
              <a:avLst>
                <a:gd name="adj1" fmla="val 5000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4" name="Rectangle 5">
              <a:extLst>
                <a:ext uri="{FF2B5EF4-FFF2-40B4-BE49-F238E27FC236}">
                  <a16:creationId xmlns:a16="http://schemas.microsoft.com/office/drawing/2014/main" id="{0F22AD0A-5FD3-162E-B62F-6A009E4C5B7F}"/>
                </a:ext>
              </a:extLst>
            </p:cNvPr>
            <p:cNvSpPr>
              <a:spLocks noChangeArrowheads="1"/>
            </p:cNvSpPr>
            <p:nvPr/>
          </p:nvSpPr>
          <p:spPr bwMode="auto">
            <a:xfrm flipV="1">
              <a:off x="4440" y="5517"/>
              <a:ext cx="916" cy="69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MAX 232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AutoShape 4">
              <a:extLst>
                <a:ext uri="{FF2B5EF4-FFF2-40B4-BE49-F238E27FC236}">
                  <a16:creationId xmlns:a16="http://schemas.microsoft.com/office/drawing/2014/main" id="{F2B725D7-A28A-F9A6-73C1-D74DB5CC011F}"/>
                </a:ext>
              </a:extLst>
            </p:cNvPr>
            <p:cNvSpPr>
              <a:spLocks noChangeShapeType="1"/>
            </p:cNvSpPr>
            <p:nvPr/>
          </p:nvSpPr>
          <p:spPr bwMode="auto">
            <a:xfrm>
              <a:off x="5356" y="5860"/>
              <a:ext cx="764" cy="1"/>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6" name="Rectangle 3">
              <a:extLst>
                <a:ext uri="{FF2B5EF4-FFF2-40B4-BE49-F238E27FC236}">
                  <a16:creationId xmlns:a16="http://schemas.microsoft.com/office/drawing/2014/main" id="{0E39C367-77AC-265C-43A3-4D33D6F09DCA}"/>
                </a:ext>
              </a:extLst>
            </p:cNvPr>
            <p:cNvSpPr>
              <a:spLocks noChangeArrowheads="1"/>
            </p:cNvSpPr>
            <p:nvPr/>
          </p:nvSpPr>
          <p:spPr bwMode="auto">
            <a:xfrm>
              <a:off x="3915" y="3971"/>
              <a:ext cx="1755" cy="69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HT12E ENCODER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Line 2">
              <a:extLst>
                <a:ext uri="{FF2B5EF4-FFF2-40B4-BE49-F238E27FC236}">
                  <a16:creationId xmlns:a16="http://schemas.microsoft.com/office/drawing/2014/main" id="{07AA53E9-3796-BAAC-2236-EBFF86329CE5}"/>
                </a:ext>
              </a:extLst>
            </p:cNvPr>
            <p:cNvSpPr>
              <a:spLocks noChangeShapeType="1"/>
            </p:cNvSpPr>
            <p:nvPr/>
          </p:nvSpPr>
          <p:spPr bwMode="auto">
            <a:xfrm>
              <a:off x="3465" y="4310"/>
              <a:ext cx="45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30662876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25D0-F3FB-FE58-3588-76B4AC454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72671-1B1F-A0AC-648B-66D8BAE8ABFB}"/>
              </a:ext>
            </a:extLst>
          </p:cNvPr>
          <p:cNvSpPr>
            <a:spLocks noGrp="1"/>
          </p:cNvSpPr>
          <p:nvPr>
            <p:ph type="title" idx="4294967295"/>
          </p:nvPr>
        </p:nvSpPr>
        <p:spPr>
          <a:xfrm>
            <a:off x="409575" y="484188"/>
            <a:ext cx="10375900" cy="639762"/>
          </a:xfrm>
        </p:spPr>
        <p:txBody>
          <a:bodyPr>
            <a:noAutofit/>
          </a:bodyPr>
          <a:lstStyle/>
          <a:p>
            <a:r>
              <a:rPr lang="en-IN" sz="4400" dirty="0"/>
              <a:t>BLOCK DIAGRAM :</a:t>
            </a:r>
          </a:p>
        </p:txBody>
      </p:sp>
      <p:sp>
        <p:nvSpPr>
          <p:cNvPr id="4" name="Rectangle 24">
            <a:extLst>
              <a:ext uri="{FF2B5EF4-FFF2-40B4-BE49-F238E27FC236}">
                <a16:creationId xmlns:a16="http://schemas.microsoft.com/office/drawing/2014/main" id="{955280EB-1B57-8DD2-D8AB-90093127F975}"/>
              </a:ext>
            </a:extLst>
          </p:cNvPr>
          <p:cNvSpPr>
            <a:spLocks noChangeArrowheads="1"/>
          </p:cNvSpPr>
          <p:nvPr/>
        </p:nvSpPr>
        <p:spPr bwMode="auto">
          <a:xfrm>
            <a:off x="514350" y="1400860"/>
            <a:ext cx="12573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2"/>
              <a:tabLst/>
            </a:pPr>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BILLING</a:t>
            </a: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kumimoji="0" lang="en-US" altLang="en-US"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2"/>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Rectangle 21">
            <a:extLst>
              <a:ext uri="{FF2B5EF4-FFF2-40B4-BE49-F238E27FC236}">
                <a16:creationId xmlns:a16="http://schemas.microsoft.com/office/drawing/2014/main" id="{1E569781-A925-A868-DCDB-A0E02A8E9187}"/>
              </a:ext>
            </a:extLst>
          </p:cNvPr>
          <p:cNvSpPr>
            <a:spLocks noChangeArrowheads="1"/>
          </p:cNvSpPr>
          <p:nvPr/>
        </p:nvSpPr>
        <p:spPr bwMode="auto">
          <a:xfrm>
            <a:off x="1228725" y="2133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28" name="Group 1">
            <a:extLst>
              <a:ext uri="{FF2B5EF4-FFF2-40B4-BE49-F238E27FC236}">
                <a16:creationId xmlns:a16="http://schemas.microsoft.com/office/drawing/2014/main" id="{6E7D121F-766C-63F7-94B1-40A905C5D890}"/>
              </a:ext>
            </a:extLst>
          </p:cNvPr>
          <p:cNvGrpSpPr>
            <a:grpSpLocks noChangeAspect="1"/>
          </p:cNvGrpSpPr>
          <p:nvPr/>
        </p:nvGrpSpPr>
        <p:grpSpPr bwMode="auto">
          <a:xfrm>
            <a:off x="1037480" y="1969007"/>
            <a:ext cx="9120089" cy="4093455"/>
            <a:chOff x="1080" y="2825"/>
            <a:chExt cx="9690" cy="4450"/>
          </a:xfrm>
        </p:grpSpPr>
        <p:sp>
          <p:nvSpPr>
            <p:cNvPr id="29" name="AutoShape 20">
              <a:extLst>
                <a:ext uri="{FF2B5EF4-FFF2-40B4-BE49-F238E27FC236}">
                  <a16:creationId xmlns:a16="http://schemas.microsoft.com/office/drawing/2014/main" id="{C239C02B-8FCA-95A7-C45F-70938976C3AB}"/>
                </a:ext>
              </a:extLst>
            </p:cNvPr>
            <p:cNvSpPr>
              <a:spLocks noChangeAspect="1" noChangeArrowheads="1" noTextEdit="1"/>
            </p:cNvSpPr>
            <p:nvPr/>
          </p:nvSpPr>
          <p:spPr bwMode="auto">
            <a:xfrm>
              <a:off x="1080" y="2825"/>
              <a:ext cx="9690" cy="4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0" name="Rectangle 19">
              <a:extLst>
                <a:ext uri="{FF2B5EF4-FFF2-40B4-BE49-F238E27FC236}">
                  <a16:creationId xmlns:a16="http://schemas.microsoft.com/office/drawing/2014/main" id="{D41AD681-EBB0-3252-3FBD-7831BBC2BD8E}"/>
                </a:ext>
              </a:extLst>
            </p:cNvPr>
            <p:cNvSpPr>
              <a:spLocks noChangeArrowheads="1"/>
            </p:cNvSpPr>
            <p:nvPr/>
          </p:nvSpPr>
          <p:spPr bwMode="auto">
            <a:xfrm>
              <a:off x="7595" y="4028"/>
              <a:ext cx="1725" cy="68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RF         RECEIVER</a:t>
              </a:r>
              <a:endParaRPr kumimoji="0" lang="en-US" altLang="en-US" sz="1800" b="1" i="0" u="none" strike="noStrike" cap="none" normalizeH="0" baseline="0">
                <a:ln>
                  <a:noFill/>
                </a:ln>
                <a:solidFill>
                  <a:schemeClr val="tx1"/>
                </a:solidFill>
                <a:effectLst/>
                <a:latin typeface="Arial" panose="020B0604020202020204" pitchFamily="34" charset="0"/>
              </a:endParaRPr>
            </a:p>
          </p:txBody>
        </p:sp>
        <p:sp>
          <p:nvSpPr>
            <p:cNvPr id="31" name="Line 18">
              <a:extLst>
                <a:ext uri="{FF2B5EF4-FFF2-40B4-BE49-F238E27FC236}">
                  <a16:creationId xmlns:a16="http://schemas.microsoft.com/office/drawing/2014/main" id="{BEA57030-6C46-5D92-7A19-13DA916C3485}"/>
                </a:ext>
              </a:extLst>
            </p:cNvPr>
            <p:cNvSpPr>
              <a:spLocks noChangeShapeType="1"/>
            </p:cNvSpPr>
            <p:nvPr/>
          </p:nvSpPr>
          <p:spPr bwMode="auto">
            <a:xfrm>
              <a:off x="8385" y="4710"/>
              <a:ext cx="1" cy="39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sp>
          <p:nvSpPr>
            <p:cNvPr id="32" name="Rectangle 17">
              <a:extLst>
                <a:ext uri="{FF2B5EF4-FFF2-40B4-BE49-F238E27FC236}">
                  <a16:creationId xmlns:a16="http://schemas.microsoft.com/office/drawing/2014/main" id="{80393784-A2AC-C5A2-6A09-3E59AF3522F3}"/>
                </a:ext>
              </a:extLst>
            </p:cNvPr>
            <p:cNvSpPr>
              <a:spLocks noChangeArrowheads="1"/>
            </p:cNvSpPr>
            <p:nvPr/>
          </p:nvSpPr>
          <p:spPr bwMode="auto">
            <a:xfrm>
              <a:off x="1905" y="4224"/>
              <a:ext cx="2205" cy="48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KEYPAD</a:t>
              </a:r>
              <a:endParaRPr kumimoji="0" lang="en-US" altLang="en-US" sz="1800" b="1" i="0" u="none" strike="noStrike" cap="none" normalizeH="0" baseline="0">
                <a:ln>
                  <a:noFill/>
                </a:ln>
                <a:solidFill>
                  <a:schemeClr val="tx1"/>
                </a:solidFill>
                <a:effectLst/>
                <a:latin typeface="Arial" panose="020B0604020202020204" pitchFamily="34" charset="0"/>
              </a:endParaRPr>
            </a:p>
          </p:txBody>
        </p:sp>
        <p:sp>
          <p:nvSpPr>
            <p:cNvPr id="33" name="Line 16">
              <a:extLst>
                <a:ext uri="{FF2B5EF4-FFF2-40B4-BE49-F238E27FC236}">
                  <a16:creationId xmlns:a16="http://schemas.microsoft.com/office/drawing/2014/main" id="{0D9FDAC5-F090-799D-5977-8C594DFEF9E8}"/>
                </a:ext>
              </a:extLst>
            </p:cNvPr>
            <p:cNvSpPr>
              <a:spLocks noChangeShapeType="1"/>
            </p:cNvSpPr>
            <p:nvPr/>
          </p:nvSpPr>
          <p:spPr bwMode="auto">
            <a:xfrm>
              <a:off x="4110" y="4523"/>
              <a:ext cx="675"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sp>
          <p:nvSpPr>
            <p:cNvPr id="34" name="Line 15">
              <a:extLst>
                <a:ext uri="{FF2B5EF4-FFF2-40B4-BE49-F238E27FC236}">
                  <a16:creationId xmlns:a16="http://schemas.microsoft.com/office/drawing/2014/main" id="{59E9A526-5003-FCF8-BFCD-1EC6AD5926D6}"/>
                </a:ext>
              </a:extLst>
            </p:cNvPr>
            <p:cNvSpPr>
              <a:spLocks noChangeShapeType="1"/>
            </p:cNvSpPr>
            <p:nvPr/>
          </p:nvSpPr>
          <p:spPr bwMode="auto">
            <a:xfrm>
              <a:off x="6765" y="6607"/>
              <a:ext cx="815" cy="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sp>
          <p:nvSpPr>
            <p:cNvPr id="35" name="Rectangle 14">
              <a:extLst>
                <a:ext uri="{FF2B5EF4-FFF2-40B4-BE49-F238E27FC236}">
                  <a16:creationId xmlns:a16="http://schemas.microsoft.com/office/drawing/2014/main" id="{229397CC-21FB-6590-C7EA-6785185D992C}"/>
                </a:ext>
              </a:extLst>
            </p:cNvPr>
            <p:cNvSpPr>
              <a:spLocks noChangeArrowheads="1"/>
            </p:cNvSpPr>
            <p:nvPr/>
          </p:nvSpPr>
          <p:spPr bwMode="auto">
            <a:xfrm>
              <a:off x="1950" y="3189"/>
              <a:ext cx="2160" cy="59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     POWER SUPPLY</a:t>
              </a:r>
              <a:endParaRPr kumimoji="0" lang="en-US" altLang="en-US" sz="1800" b="1" i="0" u="none" strike="noStrike" cap="none" normalizeH="0" baseline="0">
                <a:ln>
                  <a:noFill/>
                </a:ln>
                <a:solidFill>
                  <a:schemeClr val="tx1"/>
                </a:solidFill>
                <a:effectLst/>
                <a:latin typeface="Arial" panose="020B0604020202020204" pitchFamily="34" charset="0"/>
              </a:endParaRPr>
            </a:p>
          </p:txBody>
        </p:sp>
        <p:sp>
          <p:nvSpPr>
            <p:cNvPr id="36" name="Line 13">
              <a:extLst>
                <a:ext uri="{FF2B5EF4-FFF2-40B4-BE49-F238E27FC236}">
                  <a16:creationId xmlns:a16="http://schemas.microsoft.com/office/drawing/2014/main" id="{83143D4D-AE51-15A5-2C38-204EFA341F20}"/>
                </a:ext>
              </a:extLst>
            </p:cNvPr>
            <p:cNvSpPr>
              <a:spLocks noChangeShapeType="1"/>
            </p:cNvSpPr>
            <p:nvPr/>
          </p:nvSpPr>
          <p:spPr bwMode="auto">
            <a:xfrm>
              <a:off x="9320" y="4389"/>
              <a:ext cx="61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sp>
          <p:nvSpPr>
            <p:cNvPr id="37" name="Line 12">
              <a:extLst>
                <a:ext uri="{FF2B5EF4-FFF2-40B4-BE49-F238E27FC236}">
                  <a16:creationId xmlns:a16="http://schemas.microsoft.com/office/drawing/2014/main" id="{4C0113EF-F13B-90E1-6994-8D1BFC7551B7}"/>
                </a:ext>
              </a:extLst>
            </p:cNvPr>
            <p:cNvSpPr>
              <a:spLocks noChangeShapeType="1"/>
            </p:cNvSpPr>
            <p:nvPr/>
          </p:nvSpPr>
          <p:spPr bwMode="auto">
            <a:xfrm flipV="1">
              <a:off x="9936" y="3809"/>
              <a:ext cx="1" cy="5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sp>
          <p:nvSpPr>
            <p:cNvPr id="38" name="Line 11">
              <a:extLst>
                <a:ext uri="{FF2B5EF4-FFF2-40B4-BE49-F238E27FC236}">
                  <a16:creationId xmlns:a16="http://schemas.microsoft.com/office/drawing/2014/main" id="{2D7BC22C-1E9B-897E-A170-35B60554D31D}"/>
                </a:ext>
              </a:extLst>
            </p:cNvPr>
            <p:cNvSpPr>
              <a:spLocks noChangeShapeType="1"/>
            </p:cNvSpPr>
            <p:nvPr/>
          </p:nvSpPr>
          <p:spPr bwMode="auto">
            <a:xfrm>
              <a:off x="9560" y="3479"/>
              <a:ext cx="36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sp>
          <p:nvSpPr>
            <p:cNvPr id="39" name="Line 10">
              <a:extLst>
                <a:ext uri="{FF2B5EF4-FFF2-40B4-BE49-F238E27FC236}">
                  <a16:creationId xmlns:a16="http://schemas.microsoft.com/office/drawing/2014/main" id="{BFD02E68-5923-1BC2-0698-45920922AD3C}"/>
                </a:ext>
              </a:extLst>
            </p:cNvPr>
            <p:cNvSpPr>
              <a:spLocks noChangeShapeType="1"/>
            </p:cNvSpPr>
            <p:nvPr/>
          </p:nvSpPr>
          <p:spPr bwMode="auto">
            <a:xfrm flipV="1">
              <a:off x="9935" y="3464"/>
              <a:ext cx="36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sp>
          <p:nvSpPr>
            <p:cNvPr id="40" name="AutoShape 9">
              <a:extLst>
                <a:ext uri="{FF2B5EF4-FFF2-40B4-BE49-F238E27FC236}">
                  <a16:creationId xmlns:a16="http://schemas.microsoft.com/office/drawing/2014/main" id="{BC0C2EEE-74E9-026F-AD74-2B891990CF92}"/>
                </a:ext>
              </a:extLst>
            </p:cNvPr>
            <p:cNvSpPr>
              <a:spLocks noChangeShapeType="1"/>
            </p:cNvSpPr>
            <p:nvPr/>
          </p:nvSpPr>
          <p:spPr bwMode="auto">
            <a:xfrm rot="5400000">
              <a:off x="9560" y="2875"/>
              <a:ext cx="540" cy="440"/>
            </a:xfrm>
            <a:prstGeom prst="curvedConnector3">
              <a:avLst>
                <a:gd name="adj1" fmla="val 5000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sp>
          <p:nvSpPr>
            <p:cNvPr id="41" name="AutoShape 8">
              <a:extLst>
                <a:ext uri="{FF2B5EF4-FFF2-40B4-BE49-F238E27FC236}">
                  <a16:creationId xmlns:a16="http://schemas.microsoft.com/office/drawing/2014/main" id="{CE3BAA5C-AE89-2885-97E9-E6916CF63B48}"/>
                </a:ext>
              </a:extLst>
            </p:cNvPr>
            <p:cNvSpPr>
              <a:spLocks noChangeShapeType="1"/>
            </p:cNvSpPr>
            <p:nvPr/>
          </p:nvSpPr>
          <p:spPr bwMode="auto">
            <a:xfrm rot="5400000">
              <a:off x="9920" y="2875"/>
              <a:ext cx="540" cy="440"/>
            </a:xfrm>
            <a:prstGeom prst="curvedConnector3">
              <a:avLst>
                <a:gd name="adj1" fmla="val 5000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sp>
          <p:nvSpPr>
            <p:cNvPr id="42" name="AutoShape 7">
              <a:extLst>
                <a:ext uri="{FF2B5EF4-FFF2-40B4-BE49-F238E27FC236}">
                  <a16:creationId xmlns:a16="http://schemas.microsoft.com/office/drawing/2014/main" id="{82830DD3-12F5-BF3B-C085-085A909FA6CD}"/>
                </a:ext>
              </a:extLst>
            </p:cNvPr>
            <p:cNvSpPr>
              <a:spLocks noChangeShapeType="1"/>
            </p:cNvSpPr>
            <p:nvPr/>
          </p:nvSpPr>
          <p:spPr bwMode="auto">
            <a:xfrm rot="5400000">
              <a:off x="10280" y="2875"/>
              <a:ext cx="540" cy="440"/>
            </a:xfrm>
            <a:prstGeom prst="curvedConnector3">
              <a:avLst>
                <a:gd name="adj1" fmla="val 5000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sp>
          <p:nvSpPr>
            <p:cNvPr id="43" name="Rectangle 6">
              <a:extLst>
                <a:ext uri="{FF2B5EF4-FFF2-40B4-BE49-F238E27FC236}">
                  <a16:creationId xmlns:a16="http://schemas.microsoft.com/office/drawing/2014/main" id="{5F8526A8-5D5B-CFB5-FCFB-D358CC315C80}"/>
                </a:ext>
              </a:extLst>
            </p:cNvPr>
            <p:cNvSpPr>
              <a:spLocks noChangeArrowheads="1"/>
            </p:cNvSpPr>
            <p:nvPr/>
          </p:nvSpPr>
          <p:spPr bwMode="auto">
            <a:xfrm>
              <a:off x="4785" y="2964"/>
              <a:ext cx="1980" cy="421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MICRO                       CONTROLLER</a:t>
              </a:r>
              <a:endParaRPr kumimoji="0" lang="en-US" altLang="en-US" sz="800" b="1"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(AT89S52)</a:t>
              </a:r>
              <a:endParaRPr kumimoji="0" lang="en-US" altLang="en-US" sz="8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Arial" panose="020B0604020202020204" pitchFamily="34" charset="0"/>
              </a:endParaRPr>
            </a:p>
          </p:txBody>
        </p:sp>
        <p:sp>
          <p:nvSpPr>
            <p:cNvPr id="44" name="Line 5">
              <a:extLst>
                <a:ext uri="{FF2B5EF4-FFF2-40B4-BE49-F238E27FC236}">
                  <a16:creationId xmlns:a16="http://schemas.microsoft.com/office/drawing/2014/main" id="{5D8EE608-94F0-CB83-A3FC-4CC3117F0A47}"/>
                </a:ext>
              </a:extLst>
            </p:cNvPr>
            <p:cNvSpPr>
              <a:spLocks noChangeShapeType="1"/>
            </p:cNvSpPr>
            <p:nvPr/>
          </p:nvSpPr>
          <p:spPr bwMode="auto">
            <a:xfrm>
              <a:off x="4110" y="3488"/>
              <a:ext cx="675"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sp>
          <p:nvSpPr>
            <p:cNvPr id="45" name="Rectangle 4">
              <a:extLst>
                <a:ext uri="{FF2B5EF4-FFF2-40B4-BE49-F238E27FC236}">
                  <a16:creationId xmlns:a16="http://schemas.microsoft.com/office/drawing/2014/main" id="{3EBA306C-753E-E3F3-BCCC-BB407AEA247A}"/>
                </a:ext>
              </a:extLst>
            </p:cNvPr>
            <p:cNvSpPr>
              <a:spLocks noChangeArrowheads="1"/>
            </p:cNvSpPr>
            <p:nvPr/>
          </p:nvSpPr>
          <p:spPr bwMode="auto">
            <a:xfrm>
              <a:off x="7580" y="5109"/>
              <a:ext cx="1740" cy="76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HT12D DECODER</a:t>
              </a:r>
              <a:endParaRPr kumimoji="0" lang="en-US" altLang="en-US" sz="1800" b="1" i="0" u="none" strike="noStrike" cap="none" normalizeH="0" baseline="0">
                <a:ln>
                  <a:noFill/>
                </a:ln>
                <a:solidFill>
                  <a:schemeClr val="tx1"/>
                </a:solidFill>
                <a:effectLst/>
                <a:latin typeface="Arial" panose="020B0604020202020204" pitchFamily="34" charset="0"/>
              </a:endParaRPr>
            </a:p>
          </p:txBody>
        </p:sp>
        <p:sp>
          <p:nvSpPr>
            <p:cNvPr id="46" name="Rectangle 3">
              <a:extLst>
                <a:ext uri="{FF2B5EF4-FFF2-40B4-BE49-F238E27FC236}">
                  <a16:creationId xmlns:a16="http://schemas.microsoft.com/office/drawing/2014/main" id="{1D290702-33DD-448F-4759-9B8E4438E4BF}"/>
                </a:ext>
              </a:extLst>
            </p:cNvPr>
            <p:cNvSpPr>
              <a:spLocks noChangeArrowheads="1"/>
            </p:cNvSpPr>
            <p:nvPr/>
          </p:nvSpPr>
          <p:spPr bwMode="auto">
            <a:xfrm>
              <a:off x="7580" y="6354"/>
              <a:ext cx="1725" cy="56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Calibri" panose="020F0502020204030204" pitchFamily="34" charset="0"/>
                </a:rPr>
                <a:t>           PC</a:t>
              </a:r>
              <a:endParaRPr kumimoji="0" lang="en-US" altLang="en-US" sz="1800" b="1" i="0" u="none" strike="noStrike" cap="none" normalizeH="0" baseline="0">
                <a:ln>
                  <a:noFill/>
                </a:ln>
                <a:solidFill>
                  <a:schemeClr val="tx1"/>
                </a:solidFill>
                <a:effectLst/>
                <a:latin typeface="Arial" panose="020B0604020202020204" pitchFamily="34" charset="0"/>
              </a:endParaRPr>
            </a:p>
          </p:txBody>
        </p:sp>
        <p:sp>
          <p:nvSpPr>
            <p:cNvPr id="47" name="Line 2">
              <a:extLst>
                <a:ext uri="{FF2B5EF4-FFF2-40B4-BE49-F238E27FC236}">
                  <a16:creationId xmlns:a16="http://schemas.microsoft.com/office/drawing/2014/main" id="{E1AB0BCC-C5D5-C720-C574-B32173E7663A}"/>
                </a:ext>
              </a:extLst>
            </p:cNvPr>
            <p:cNvSpPr>
              <a:spLocks noChangeShapeType="1"/>
            </p:cNvSpPr>
            <p:nvPr/>
          </p:nvSpPr>
          <p:spPr bwMode="auto">
            <a:xfrm flipH="1" flipV="1">
              <a:off x="6765" y="5424"/>
              <a:ext cx="815"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b="1"/>
            </a:p>
          </p:txBody>
        </p:sp>
      </p:grpSp>
    </p:spTree>
    <p:extLst>
      <p:ext uri="{BB962C8B-B14F-4D97-AF65-F5344CB8AC3E}">
        <p14:creationId xmlns:p14="http://schemas.microsoft.com/office/powerpoint/2010/main" val="203005610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6E998-A93E-C984-A5D5-13BC569C6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99D6A-E5B3-3537-6DFB-4159791207DF}"/>
              </a:ext>
            </a:extLst>
          </p:cNvPr>
          <p:cNvSpPr>
            <a:spLocks noGrp="1"/>
          </p:cNvSpPr>
          <p:nvPr>
            <p:ph type="title" idx="4294967295"/>
          </p:nvPr>
        </p:nvSpPr>
        <p:spPr>
          <a:xfrm>
            <a:off x="409575" y="484188"/>
            <a:ext cx="10375900" cy="639762"/>
          </a:xfrm>
        </p:spPr>
        <p:txBody>
          <a:bodyPr>
            <a:noAutofit/>
          </a:bodyPr>
          <a:lstStyle/>
          <a:p>
            <a:r>
              <a:rPr lang="en-IN" sz="4400" dirty="0"/>
              <a:t>BLOCK DIAGRAM :</a:t>
            </a:r>
          </a:p>
        </p:txBody>
      </p:sp>
      <p:sp>
        <p:nvSpPr>
          <p:cNvPr id="4" name="Rectangle 24">
            <a:extLst>
              <a:ext uri="{FF2B5EF4-FFF2-40B4-BE49-F238E27FC236}">
                <a16:creationId xmlns:a16="http://schemas.microsoft.com/office/drawing/2014/main" id="{92DD4C6F-B43D-C893-56A6-5682737AAB1E}"/>
              </a:ext>
            </a:extLst>
          </p:cNvPr>
          <p:cNvSpPr>
            <a:spLocks noChangeArrowheads="1"/>
          </p:cNvSpPr>
          <p:nvPr/>
        </p:nvSpPr>
        <p:spPr bwMode="auto">
          <a:xfrm>
            <a:off x="514350" y="1400860"/>
            <a:ext cx="12573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POWER SUPPLY</a:t>
            </a: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35" name="Picture 34">
            <a:extLst>
              <a:ext uri="{FF2B5EF4-FFF2-40B4-BE49-F238E27FC236}">
                <a16:creationId xmlns:a16="http://schemas.microsoft.com/office/drawing/2014/main" id="{EC2DC2ED-115C-5C0F-33A7-C6CCBD2C6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255" y="2800295"/>
            <a:ext cx="8759729" cy="1543105"/>
          </a:xfrm>
          <a:prstGeom prst="rect">
            <a:avLst/>
          </a:prstGeom>
        </p:spPr>
      </p:pic>
    </p:spTree>
    <p:extLst>
      <p:ext uri="{BB962C8B-B14F-4D97-AF65-F5344CB8AC3E}">
        <p14:creationId xmlns:p14="http://schemas.microsoft.com/office/powerpoint/2010/main" val="104588682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F6A9-2669-63B1-BC5F-4AD6A191C42D}"/>
              </a:ext>
            </a:extLst>
          </p:cNvPr>
          <p:cNvSpPr>
            <a:spLocks noGrp="1"/>
          </p:cNvSpPr>
          <p:nvPr>
            <p:ph type="title"/>
          </p:nvPr>
        </p:nvSpPr>
        <p:spPr>
          <a:xfrm>
            <a:off x="369455" y="138545"/>
            <a:ext cx="11342254" cy="517237"/>
          </a:xfrm>
        </p:spPr>
        <p:txBody>
          <a:bodyPr>
            <a:noAutofit/>
          </a:bodyPr>
          <a:lstStyle/>
          <a:p>
            <a:br>
              <a:rPr lang="en-IN" sz="3600" dirty="0">
                <a:effectLst/>
                <a:ea typeface="Times New Roman" panose="02020603050405020304" pitchFamily="18" charset="0"/>
                <a:cs typeface="Times New Roman" panose="02020603050405020304" pitchFamily="18" charset="0"/>
              </a:rPr>
            </a:br>
            <a:br>
              <a:rPr lang="en-IN" sz="3600" dirty="0">
                <a:effectLst/>
                <a:ea typeface="Times New Roman" panose="02020603050405020304" pitchFamily="18" charset="0"/>
                <a:cs typeface="Times New Roman" panose="02020603050405020304" pitchFamily="18" charset="0"/>
              </a:rPr>
            </a:br>
            <a:r>
              <a:rPr lang="en-IN" sz="3600" dirty="0">
                <a:ea typeface="Times New Roman" panose="02020603050405020304" pitchFamily="18" charset="0"/>
                <a:cs typeface="Times New Roman" panose="02020603050405020304" pitchFamily="18" charset="0"/>
              </a:rPr>
              <a:t>IDENTIFICATION OF REQUIRED COMPONENTS AND BUDGET ESTIMATIOM </a:t>
            </a:r>
            <a:endParaRPr lang="en-IN" sz="3600" dirty="0"/>
          </a:p>
        </p:txBody>
      </p:sp>
      <p:sp>
        <p:nvSpPr>
          <p:cNvPr id="6" name="TextBox 5">
            <a:extLst>
              <a:ext uri="{FF2B5EF4-FFF2-40B4-BE49-F238E27FC236}">
                <a16:creationId xmlns:a16="http://schemas.microsoft.com/office/drawing/2014/main" id="{C1C50F8F-A7C0-F899-725E-D44F2F360B98}"/>
              </a:ext>
            </a:extLst>
          </p:cNvPr>
          <p:cNvSpPr txBox="1"/>
          <p:nvPr/>
        </p:nvSpPr>
        <p:spPr>
          <a:xfrm>
            <a:off x="4387272" y="1251588"/>
            <a:ext cx="6096000" cy="369332"/>
          </a:xfrm>
          <a:prstGeom prst="rect">
            <a:avLst/>
          </a:prstGeom>
          <a:noFill/>
        </p:spPr>
        <p:txBody>
          <a:bodyPr wrap="square">
            <a:spAutoFit/>
          </a:bodyPr>
          <a:lstStyle/>
          <a:p>
            <a:r>
              <a:rPr lang="en-IN" b="1" dirty="0"/>
              <a:t>HARDWARE REQUIRED</a:t>
            </a:r>
          </a:p>
        </p:txBody>
      </p:sp>
      <p:graphicFrame>
        <p:nvGraphicFramePr>
          <p:cNvPr id="7" name="Table 6">
            <a:extLst>
              <a:ext uri="{FF2B5EF4-FFF2-40B4-BE49-F238E27FC236}">
                <a16:creationId xmlns:a16="http://schemas.microsoft.com/office/drawing/2014/main" id="{7E6B0C1C-2EDF-A8FF-E9A7-9BAF7292DC26}"/>
              </a:ext>
            </a:extLst>
          </p:cNvPr>
          <p:cNvGraphicFramePr>
            <a:graphicFrameLocks noGrp="1"/>
          </p:cNvGraphicFramePr>
          <p:nvPr>
            <p:extLst>
              <p:ext uri="{D42A27DB-BD31-4B8C-83A1-F6EECF244321}">
                <p14:modId xmlns:p14="http://schemas.microsoft.com/office/powerpoint/2010/main" val="2272687"/>
              </p:ext>
            </p:extLst>
          </p:nvPr>
        </p:nvGraphicFramePr>
        <p:xfrm>
          <a:off x="1299411" y="1780674"/>
          <a:ext cx="9216190" cy="4748024"/>
        </p:xfrm>
        <a:graphic>
          <a:graphicData uri="http://schemas.openxmlformats.org/drawingml/2006/table">
            <a:tbl>
              <a:tblPr firstRow="1" bandRow="1">
                <a:tableStyleId>{21E4AEA4-8DFA-4A89-87EB-49C32662AFE0}</a:tableStyleId>
              </a:tblPr>
              <a:tblGrid>
                <a:gridCol w="1658143">
                  <a:extLst>
                    <a:ext uri="{9D8B030D-6E8A-4147-A177-3AD203B41FA5}">
                      <a16:colId xmlns:a16="http://schemas.microsoft.com/office/drawing/2014/main" val="1054852448"/>
                    </a:ext>
                  </a:extLst>
                </a:gridCol>
                <a:gridCol w="5090113">
                  <a:extLst>
                    <a:ext uri="{9D8B030D-6E8A-4147-A177-3AD203B41FA5}">
                      <a16:colId xmlns:a16="http://schemas.microsoft.com/office/drawing/2014/main" val="2860598527"/>
                    </a:ext>
                  </a:extLst>
                </a:gridCol>
                <a:gridCol w="1079721">
                  <a:extLst>
                    <a:ext uri="{9D8B030D-6E8A-4147-A177-3AD203B41FA5}">
                      <a16:colId xmlns:a16="http://schemas.microsoft.com/office/drawing/2014/main" val="124775821"/>
                    </a:ext>
                  </a:extLst>
                </a:gridCol>
                <a:gridCol w="1388213">
                  <a:extLst>
                    <a:ext uri="{9D8B030D-6E8A-4147-A177-3AD203B41FA5}">
                      <a16:colId xmlns:a16="http://schemas.microsoft.com/office/drawing/2014/main" val="693433489"/>
                    </a:ext>
                  </a:extLst>
                </a:gridCol>
              </a:tblGrid>
              <a:tr h="342843">
                <a:tc>
                  <a:txBody>
                    <a:bodyPr/>
                    <a:lstStyle/>
                    <a:p>
                      <a:pPr algn="just"/>
                      <a:r>
                        <a:rPr lang="en-US" sz="1600" b="0" dirty="0">
                          <a:solidFill>
                            <a:schemeClr val="bg1"/>
                          </a:solidFill>
                        </a:rPr>
                        <a:t>Serial Number</a:t>
                      </a:r>
                      <a:endParaRPr lang="en-IN" sz="1600" b="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just"/>
                      <a:r>
                        <a:rPr lang="en-US" sz="1600" b="0" dirty="0"/>
                        <a:t>Components</a:t>
                      </a:r>
                      <a:endParaRPr lang="en-IN" sz="1600" b="0" dirty="0">
                        <a:latin typeface="Times New Roman" panose="02020603050405020304" pitchFamily="18" charset="0"/>
                        <a:cs typeface="Times New Roman" panose="02020603050405020304" pitchFamily="18" charset="0"/>
                      </a:endParaRPr>
                    </a:p>
                  </a:txBody>
                  <a:tcPr/>
                </a:tc>
                <a:tc>
                  <a:txBody>
                    <a:bodyPr/>
                    <a:lstStyle/>
                    <a:p>
                      <a:pPr algn="just"/>
                      <a:r>
                        <a:rPr lang="en-US" sz="1600" b="0" dirty="0"/>
                        <a:t>Quantity</a:t>
                      </a:r>
                      <a:endParaRPr lang="en-IN" sz="1600" b="0" dirty="0">
                        <a:latin typeface="Times New Roman" panose="02020603050405020304" pitchFamily="18" charset="0"/>
                        <a:cs typeface="Times New Roman" panose="02020603050405020304" pitchFamily="18" charset="0"/>
                      </a:endParaRPr>
                    </a:p>
                  </a:txBody>
                  <a:tcPr/>
                </a:tc>
                <a:tc>
                  <a:txBody>
                    <a:bodyPr/>
                    <a:lstStyle/>
                    <a:p>
                      <a:pPr algn="just"/>
                      <a:r>
                        <a:rPr lang="en-US" sz="1600" b="0" dirty="0"/>
                        <a:t>Price(</a:t>
                      </a:r>
                      <a:r>
                        <a:rPr lang="en-IN" sz="1600" b="0" dirty="0">
                          <a:solidFill>
                            <a:schemeClr val="lt1"/>
                          </a:solidFill>
                          <a:effectLst/>
                        </a:rPr>
                        <a:t>₹)</a:t>
                      </a:r>
                      <a:endParaRPr lang="en-IN"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3601549"/>
                  </a:ext>
                </a:extLst>
              </a:tr>
              <a:tr h="382570">
                <a:tc>
                  <a:txBody>
                    <a:bodyPr/>
                    <a:lstStyle/>
                    <a:p>
                      <a:pPr algn="just"/>
                      <a:r>
                        <a:rPr lang="en-US" sz="1600" dirty="0"/>
                        <a:t>1</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err="1"/>
                        <a:t>NodeMCU</a:t>
                      </a:r>
                      <a:r>
                        <a:rPr lang="en-IN" sz="1600" dirty="0"/>
                        <a:t> ESP8266 Wi-Fi</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1</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500</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79741067"/>
                  </a:ext>
                </a:extLst>
              </a:tr>
              <a:tr h="342843">
                <a:tc>
                  <a:txBody>
                    <a:bodyPr/>
                    <a:lstStyle/>
                    <a:p>
                      <a:pPr algn="just"/>
                      <a:r>
                        <a:rPr lang="en-US" sz="1600" dirty="0"/>
                        <a:t>2</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t>RFID card</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5</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200</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2098336"/>
                  </a:ext>
                </a:extLst>
              </a:tr>
              <a:tr h="405178">
                <a:tc>
                  <a:txBody>
                    <a:bodyPr/>
                    <a:lstStyle/>
                    <a:p>
                      <a:pPr algn="just"/>
                      <a:r>
                        <a:rPr lang="en-US" sz="1600" dirty="0"/>
                        <a:t>3</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t> RFID Reader EM-18 Board </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1</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1200</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4092705"/>
                  </a:ext>
                </a:extLst>
              </a:tr>
              <a:tr h="408551">
                <a:tc>
                  <a:txBody>
                    <a:bodyPr/>
                    <a:lstStyle/>
                    <a:p>
                      <a:pPr algn="just"/>
                      <a:r>
                        <a:rPr lang="en-US" sz="1600" dirty="0"/>
                        <a:t>4</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LM2596S DC to DC Step Down Module</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1</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200</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81980988"/>
                  </a:ext>
                </a:extLst>
              </a:tr>
              <a:tr h="592184">
                <a:tc>
                  <a:txBody>
                    <a:bodyPr/>
                    <a:lstStyle/>
                    <a:p>
                      <a:pPr algn="just"/>
                      <a:r>
                        <a:rPr lang="en-US" sz="1600" dirty="0"/>
                        <a:t>5</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IM900A GSM Modem with SMA Antenna (GSM Module)</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1</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1200</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07138808"/>
                  </a:ext>
                </a:extLst>
              </a:tr>
              <a:tr h="342843">
                <a:tc>
                  <a:txBody>
                    <a:bodyPr/>
                    <a:lstStyle/>
                    <a:p>
                      <a:pPr algn="just"/>
                      <a:r>
                        <a:rPr lang="en-US" sz="1600" dirty="0"/>
                        <a:t>6</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t> RF transmitter</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1</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300</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5123127"/>
                  </a:ext>
                </a:extLst>
              </a:tr>
              <a:tr h="342843">
                <a:tc>
                  <a:txBody>
                    <a:bodyPr/>
                    <a:lstStyle/>
                    <a:p>
                      <a:pPr algn="just"/>
                      <a:r>
                        <a:rPr lang="en-US" sz="1600" dirty="0"/>
                        <a:t>7</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t>RF receiver</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1</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300</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09628684"/>
                  </a:ext>
                </a:extLst>
              </a:tr>
              <a:tr h="342843">
                <a:tc>
                  <a:txBody>
                    <a:bodyPr/>
                    <a:lstStyle/>
                    <a:p>
                      <a:pPr algn="just"/>
                      <a:r>
                        <a:rPr lang="en-US" sz="1600" dirty="0"/>
                        <a:t>8</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t>LCD 16x2 </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1</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500</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6287884"/>
                  </a:ext>
                </a:extLst>
              </a:tr>
              <a:tr h="528472">
                <a:tc>
                  <a:txBody>
                    <a:bodyPr/>
                    <a:lstStyle/>
                    <a:p>
                      <a:pPr algn="just"/>
                      <a:r>
                        <a:rPr lang="en-US" sz="1600" dirty="0"/>
                        <a:t>9</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t>3.7v 2000mah 18650 lithium(Li) ion cells</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4</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1000</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3700746"/>
                  </a:ext>
                </a:extLst>
              </a:tr>
              <a:tr h="342843">
                <a:tc>
                  <a:txBody>
                    <a:bodyPr/>
                    <a:lstStyle/>
                    <a:p>
                      <a:pPr algn="just"/>
                      <a:r>
                        <a:rPr lang="en-US" sz="1600" dirty="0"/>
                        <a:t>10</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IN" sz="1600" dirty="0"/>
                        <a:t>Battery charger</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1</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t>500</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9282571"/>
                  </a:ext>
                </a:extLst>
              </a:tr>
              <a:tr h="374011">
                <a:tc>
                  <a:txBody>
                    <a:bodyPr/>
                    <a:lstStyle/>
                    <a:p>
                      <a:pPr algn="just"/>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800" b="1" dirty="0"/>
                        <a:t>Total</a:t>
                      </a:r>
                      <a:endParaRPr lang="en-IN" sz="1800" b="1" dirty="0">
                        <a:latin typeface="Times New Roman" panose="02020603050405020304" pitchFamily="18" charset="0"/>
                        <a:cs typeface="Times New Roman" panose="02020603050405020304" pitchFamily="18" charset="0"/>
                      </a:endParaRPr>
                    </a:p>
                  </a:txBody>
                  <a:tcPr/>
                </a:tc>
                <a:tc>
                  <a:txBody>
                    <a:bodyPr/>
                    <a:lstStyle/>
                    <a:p>
                      <a:pPr algn="just"/>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a:t>5900</a:t>
                      </a:r>
                      <a:endParaRPr lang="en-IN"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70535946"/>
                  </a:ext>
                </a:extLst>
              </a:tr>
            </a:tbl>
          </a:graphicData>
        </a:graphic>
      </p:graphicFrame>
    </p:spTree>
    <p:extLst>
      <p:ext uri="{BB962C8B-B14F-4D97-AF65-F5344CB8AC3E}">
        <p14:creationId xmlns:p14="http://schemas.microsoft.com/office/powerpoint/2010/main" val="151419535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AA01-A256-AC27-EB36-2AA932EC27DF}"/>
              </a:ext>
            </a:extLst>
          </p:cNvPr>
          <p:cNvSpPr>
            <a:spLocks noGrp="1"/>
          </p:cNvSpPr>
          <p:nvPr>
            <p:ph type="title"/>
          </p:nvPr>
        </p:nvSpPr>
        <p:spPr/>
        <p:txBody>
          <a:bodyPr>
            <a:normAutofit/>
          </a:bodyPr>
          <a:lstStyle/>
          <a:p>
            <a:r>
              <a:rPr lang="en-IN" sz="3600" dirty="0">
                <a:cs typeface="Times New Roman" panose="02020603050405020304" pitchFamily="18" charset="0"/>
              </a:rPr>
              <a:t>SOFTWARE REQUIRED</a:t>
            </a:r>
            <a:endParaRPr lang="en-IN" sz="3600" dirty="0"/>
          </a:p>
        </p:txBody>
      </p:sp>
      <p:sp>
        <p:nvSpPr>
          <p:cNvPr id="3" name="Content Placeholder 2">
            <a:extLst>
              <a:ext uri="{FF2B5EF4-FFF2-40B4-BE49-F238E27FC236}">
                <a16:creationId xmlns:a16="http://schemas.microsoft.com/office/drawing/2014/main" id="{CA014B84-FE73-5184-28CD-426ED85763A7}"/>
              </a:ext>
            </a:extLst>
          </p:cNvPr>
          <p:cNvSpPr>
            <a:spLocks noGrp="1"/>
          </p:cNvSpPr>
          <p:nvPr>
            <p:ph idx="1"/>
          </p:nvPr>
        </p:nvSpPr>
        <p:spPr>
          <a:xfrm>
            <a:off x="1069848" y="2121408"/>
            <a:ext cx="10213848" cy="4462272"/>
          </a:xfrm>
        </p:spPr>
        <p:txBody>
          <a:bodyPr>
            <a:normAutofit/>
          </a:bodyPr>
          <a:lstStyle/>
          <a:p>
            <a:pPr marL="342900" indent="-342900" algn="just">
              <a:lnSpc>
                <a:spcPct val="150000"/>
              </a:lnSpc>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Arduino IDE</a:t>
            </a:r>
          </a:p>
          <a:p>
            <a:pPr marL="342900" lvl="0" indent="-342900" algn="just">
              <a:lnSpc>
                <a:spcPct val="150000"/>
              </a:lnSpc>
              <a:buFont typeface="+mj-lt"/>
              <a:buAutoNum type="arabicPeriod"/>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eriod"/>
            </a:pPr>
            <a:endParaRPr lang="en-IN" sz="18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98347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305AEF85371740AB0600645D0F1C72" ma:contentTypeVersion="11" ma:contentTypeDescription="Create a new document." ma:contentTypeScope="" ma:versionID="7e3f23b138eccbf2df70567daeec19a8">
  <xsd:schema xmlns:xsd="http://www.w3.org/2001/XMLSchema" xmlns:xs="http://www.w3.org/2001/XMLSchema" xmlns:p="http://schemas.microsoft.com/office/2006/metadata/properties" xmlns:ns3="13221506-39c2-4da2-a1db-d5a1d9ea23fa" targetNamespace="http://schemas.microsoft.com/office/2006/metadata/properties" ma:root="true" ma:fieldsID="073db6927a4e5194cb7c73e4e8b3fe9c" ns3:_="">
    <xsd:import namespace="13221506-39c2-4da2-a1db-d5a1d9ea23f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element ref="ns3:MediaServiceSystemTags" minOccurs="0"/>
                <xsd:element ref="ns3:MediaServiceGenerationTime" minOccurs="0"/>
                <xsd:element ref="ns3:MediaServiceEventHashCode" minOccurs="0"/>
                <xsd:element ref="ns3:MediaServiceLocation" minOccurs="0"/>
                <xsd:element ref="ns3:MediaLengthInSeconds"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221506-39c2-4da2-a1db-d5a1d9ea23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3221506-39c2-4da2-a1db-d5a1d9ea23f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3515B1-D9A0-4ADC-B3D1-97B56C5E0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221506-39c2-4da2-a1db-d5a1d9ea23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408A1E-BD89-44A6-A31C-55200A384C4F}">
  <ds:schemaRefs>
    <ds:schemaRef ds:uri="http://schemas.microsoft.com/office/infopath/2007/PartnerControls"/>
    <ds:schemaRef ds:uri="http://purl.org/dc/elements/1.1/"/>
    <ds:schemaRef ds:uri="http://purl.org/dc/terms/"/>
    <ds:schemaRef ds:uri="http://www.w3.org/XML/1998/namespace"/>
    <ds:schemaRef ds:uri="http://purl.org/dc/dcmitype/"/>
    <ds:schemaRef ds:uri="http://schemas.microsoft.com/office/2006/documentManagement/types"/>
    <ds:schemaRef ds:uri="http://schemas.openxmlformats.org/package/2006/metadata/core-properties"/>
    <ds:schemaRef ds:uri="13221506-39c2-4da2-a1db-d5a1d9ea23fa"/>
    <ds:schemaRef ds:uri="http://schemas.microsoft.com/office/2006/metadata/properties"/>
  </ds:schemaRefs>
</ds:datastoreItem>
</file>

<file path=customXml/itemProps3.xml><?xml version="1.0" encoding="utf-8"?>
<ds:datastoreItem xmlns:ds="http://schemas.openxmlformats.org/officeDocument/2006/customXml" ds:itemID="{5D8B3A1D-16D2-48EB-B5E0-4CE5E9DE33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Wood Type</Template>
  <TotalTime>451</TotalTime>
  <Words>1560</Words>
  <Application>Microsoft Office PowerPoint</Application>
  <PresentationFormat>Widescreen</PresentationFormat>
  <Paragraphs>257</Paragraphs>
  <Slides>32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Cambria</vt:lpstr>
      <vt:lpstr>OpenSans</vt:lpstr>
      <vt:lpstr>Rockwell</vt:lpstr>
      <vt:lpstr>Rockwell Condensed</vt:lpstr>
      <vt:lpstr>Times New Roman</vt:lpstr>
      <vt:lpstr>Verdana</vt:lpstr>
      <vt:lpstr>Wingdings</vt:lpstr>
      <vt:lpstr>Wood Type</vt:lpstr>
      <vt:lpstr>IOT BASED SMART CART  WITH INVENTORY MANAGEMENT</vt:lpstr>
      <vt:lpstr>Identification of problem</vt:lpstr>
      <vt:lpstr>Key objectives of the project :</vt:lpstr>
      <vt:lpstr>PowerPoint Presentation</vt:lpstr>
      <vt:lpstr>BLOCK DIAGRAM :</vt:lpstr>
      <vt:lpstr>BLOCK DIAGRAM :</vt:lpstr>
      <vt:lpstr>BLOCK DIAGRAM :</vt:lpstr>
      <vt:lpstr>  IDENTIFICATION OF REQUIRED COMPONENTS AND BUDGET ESTIMATIOM </vt:lpstr>
      <vt:lpstr>SOFTWARE REQUIRED</vt:lpstr>
      <vt:lpstr>PLAN OF ACTION</vt:lpstr>
      <vt:lpstr>Timeline of the updates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Changes made: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REVIEW-1</dc:title>
  <dc:creator>Hruthik Mekala</dc:creator>
  <cp:lastModifiedBy>Umesh</cp:lastModifiedBy>
  <cp:revision>19</cp:revision>
  <dcterms:created xsi:type="dcterms:W3CDTF">2023-02-09T17:36:59Z</dcterms:created>
  <dcterms:modified xsi:type="dcterms:W3CDTF">2024-04-30T13:15:32Z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0x01010062305AEF85371740AB0600645D0F1C72</vt:lpwstr>
  </property>
</Properties>
</file>